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256" r:id="rId2"/>
    <p:sldId id="277" r:id="rId3"/>
    <p:sldId id="279" r:id="rId4"/>
    <p:sldId id="282" r:id="rId5"/>
    <p:sldId id="304" r:id="rId6"/>
    <p:sldId id="305" r:id="rId7"/>
    <p:sldId id="306" r:id="rId8"/>
    <p:sldId id="307" r:id="rId9"/>
    <p:sldId id="308" r:id="rId10"/>
    <p:sldId id="309" r:id="rId11"/>
    <p:sldId id="310" r:id="rId12"/>
    <p:sldId id="311" r:id="rId13"/>
    <p:sldId id="312" r:id="rId14"/>
    <p:sldId id="313" r:id="rId15"/>
    <p:sldId id="314" r:id="rId16"/>
    <p:sldId id="283" r:id="rId17"/>
    <p:sldId id="290" r:id="rId18"/>
    <p:sldId id="287" r:id="rId19"/>
    <p:sldId id="288" r:id="rId20"/>
    <p:sldId id="289" r:id="rId21"/>
    <p:sldId id="291" r:id="rId22"/>
    <p:sldId id="292" r:id="rId23"/>
    <p:sldId id="284" r:id="rId24"/>
    <p:sldId id="293" r:id="rId25"/>
    <p:sldId id="294" r:id="rId26"/>
    <p:sldId id="295" r:id="rId27"/>
    <p:sldId id="296" r:id="rId28"/>
    <p:sldId id="297" r:id="rId29"/>
    <p:sldId id="298" r:id="rId30"/>
    <p:sldId id="299" r:id="rId31"/>
    <p:sldId id="300" r:id="rId32"/>
    <p:sldId id="301" r:id="rId33"/>
    <p:sldId id="302" r:id="rId34"/>
    <p:sldId id="303" r:id="rId35"/>
    <p:sldId id="285" r:id="rId36"/>
    <p:sldId id="286" r:id="rId37"/>
    <p:sldId id="281" r:id="rId3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5C9C2"/>
    <a:srgbClr val="FF9933"/>
    <a:srgbClr val="EDF9FD"/>
    <a:srgbClr val="996600"/>
    <a:srgbClr val="2B16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autoAdjust="0"/>
  </p:normalViewPr>
  <p:slideViewPr>
    <p:cSldViewPr>
      <p:cViewPr varScale="1">
        <p:scale>
          <a:sx n="71" d="100"/>
          <a:sy n="71" d="100"/>
        </p:scale>
        <p:origin x="1296" y="5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19BEC2-9E3C-4711-8C5A-7C6E9CBA1F65}" type="datetimeFigureOut">
              <a:rPr lang="en-US" smtClean="0"/>
              <a:t>02/22/2017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06F88F4-D818-4304-9ECA-AD8F57BDD5A8}" type="slidenum">
              <a:rPr lang="en-US" smtClean="0"/>
              <a:t>‹#›</a:t>
            </a:fld>
            <a:endParaRPr lang="en-US"/>
          </a:p>
        </p:txBody>
      </p:sp>
    </p:spTree>
    <p:extLst>
      <p:ext uri="{BB962C8B-B14F-4D97-AF65-F5344CB8AC3E}">
        <p14:creationId xmlns:p14="http://schemas.microsoft.com/office/powerpoint/2010/main" val="30979893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88828F-8E2A-4BC1-9C8F-028E5996C3E1}" type="datetimeFigureOut">
              <a:rPr lang="en-US" smtClean="0"/>
              <a:t>02/22/2017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D41301-6463-4C4E-90D8-ABC42BC6590A}" type="slidenum">
              <a:rPr lang="en-US" smtClean="0"/>
              <a:t>‹#›</a:t>
            </a:fld>
            <a:endParaRPr lang="en-US"/>
          </a:p>
        </p:txBody>
      </p:sp>
    </p:spTree>
    <p:extLst>
      <p:ext uri="{BB962C8B-B14F-4D97-AF65-F5344CB8AC3E}">
        <p14:creationId xmlns:p14="http://schemas.microsoft.com/office/powerpoint/2010/main" val="3536552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D41301-6463-4C4E-90D8-ABC42BC6590A}" type="slidenum">
              <a:rPr lang="en-US" smtClean="0"/>
              <a:t>1</a:t>
            </a:fld>
            <a:endParaRPr lang="en-US"/>
          </a:p>
        </p:txBody>
      </p:sp>
    </p:spTree>
    <p:extLst>
      <p:ext uri="{BB962C8B-B14F-4D97-AF65-F5344CB8AC3E}">
        <p14:creationId xmlns:p14="http://schemas.microsoft.com/office/powerpoint/2010/main" val="3857637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D41301-6463-4C4E-90D8-ABC42BC6590A}" type="slidenum">
              <a:rPr lang="en-US" smtClean="0"/>
              <a:t>2</a:t>
            </a:fld>
            <a:endParaRPr lang="en-US"/>
          </a:p>
        </p:txBody>
      </p:sp>
    </p:spTree>
    <p:extLst>
      <p:ext uri="{BB962C8B-B14F-4D97-AF65-F5344CB8AC3E}">
        <p14:creationId xmlns:p14="http://schemas.microsoft.com/office/powerpoint/2010/main" val="625292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D41301-6463-4C4E-90D8-ABC42BC6590A}" type="slidenum">
              <a:rPr lang="en-US" smtClean="0"/>
              <a:t>37</a:t>
            </a:fld>
            <a:endParaRPr lang="en-US"/>
          </a:p>
        </p:txBody>
      </p:sp>
    </p:spTree>
    <p:extLst>
      <p:ext uri="{BB962C8B-B14F-4D97-AF65-F5344CB8AC3E}">
        <p14:creationId xmlns:p14="http://schemas.microsoft.com/office/powerpoint/2010/main" val="970456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Freeform 18"/>
          <p:cNvSpPr>
            <a:spLocks/>
          </p:cNvSpPr>
          <p:nvPr/>
        </p:nvSpPr>
        <p:spPr bwMode="gray">
          <a:xfrm>
            <a:off x="25400" y="3784600"/>
            <a:ext cx="9118600" cy="2928938"/>
          </a:xfrm>
          <a:custGeom>
            <a:avLst/>
            <a:gdLst>
              <a:gd name="T0" fmla="*/ 0 w 5776"/>
              <a:gd name="T1" fmla="*/ 1845 h 1845"/>
              <a:gd name="T2" fmla="*/ 0 w 5776"/>
              <a:gd name="T3" fmla="*/ 1336 h 1845"/>
              <a:gd name="T4" fmla="*/ 3664 w 5776"/>
              <a:gd name="T5" fmla="*/ 1456 h 1845"/>
              <a:gd name="T6" fmla="*/ 5776 w 5776"/>
              <a:gd name="T7" fmla="*/ 0 h 1845"/>
              <a:gd name="T8" fmla="*/ 5752 w 5776"/>
              <a:gd name="T9" fmla="*/ 1845 h 1845"/>
              <a:gd name="T10" fmla="*/ 0 w 5776"/>
              <a:gd name="T11" fmla="*/ 1845 h 1845"/>
            </a:gdLst>
            <a:ahLst/>
            <a:cxnLst>
              <a:cxn ang="0">
                <a:pos x="T0" y="T1"/>
              </a:cxn>
              <a:cxn ang="0">
                <a:pos x="T2" y="T3"/>
              </a:cxn>
              <a:cxn ang="0">
                <a:pos x="T4" y="T5"/>
              </a:cxn>
              <a:cxn ang="0">
                <a:pos x="T6" y="T7"/>
              </a:cxn>
              <a:cxn ang="0">
                <a:pos x="T8" y="T9"/>
              </a:cxn>
              <a:cxn ang="0">
                <a:pos x="T10" y="T11"/>
              </a:cxn>
            </a:cxnLst>
            <a:rect l="0" t="0" r="r" b="b"/>
            <a:pathLst>
              <a:path w="5776" h="1845">
                <a:moveTo>
                  <a:pt x="0" y="1845"/>
                </a:moveTo>
                <a:lnTo>
                  <a:pt x="0" y="1336"/>
                </a:lnTo>
                <a:cubicBezTo>
                  <a:pt x="1039" y="1531"/>
                  <a:pt x="2448" y="1744"/>
                  <a:pt x="3664" y="1456"/>
                </a:cubicBezTo>
                <a:cubicBezTo>
                  <a:pt x="4880" y="1168"/>
                  <a:pt x="5624" y="520"/>
                  <a:pt x="5776" y="0"/>
                </a:cubicBezTo>
                <a:lnTo>
                  <a:pt x="5752" y="1845"/>
                </a:lnTo>
                <a:lnTo>
                  <a:pt x="0" y="1845"/>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94" name="Freeform 22"/>
          <p:cNvSpPr>
            <a:spLocks/>
          </p:cNvSpPr>
          <p:nvPr/>
        </p:nvSpPr>
        <p:spPr bwMode="gray">
          <a:xfrm>
            <a:off x="0" y="4076700"/>
            <a:ext cx="5435600" cy="2349500"/>
          </a:xfrm>
          <a:custGeom>
            <a:avLst/>
            <a:gdLst>
              <a:gd name="T0" fmla="*/ 3048 w 3048"/>
              <a:gd name="T1" fmla="*/ 1335 h 1424"/>
              <a:gd name="T2" fmla="*/ 1440 w 3048"/>
              <a:gd name="T3" fmla="*/ 1099 h 1424"/>
              <a:gd name="T4" fmla="*/ 0 w 3048"/>
              <a:gd name="T5" fmla="*/ 0 h 1424"/>
              <a:gd name="T6" fmla="*/ 0 w 3048"/>
              <a:gd name="T7" fmla="*/ 1424 h 1424"/>
              <a:gd name="T8" fmla="*/ 3048 w 3048"/>
              <a:gd name="T9" fmla="*/ 1335 h 1424"/>
            </a:gdLst>
            <a:ahLst/>
            <a:cxnLst>
              <a:cxn ang="0">
                <a:pos x="T0" y="T1"/>
              </a:cxn>
              <a:cxn ang="0">
                <a:pos x="T2" y="T3"/>
              </a:cxn>
              <a:cxn ang="0">
                <a:pos x="T4" y="T5"/>
              </a:cxn>
              <a:cxn ang="0">
                <a:pos x="T6" y="T7"/>
              </a:cxn>
              <a:cxn ang="0">
                <a:pos x="T8" y="T9"/>
              </a:cxn>
            </a:cxnLst>
            <a:rect l="0" t="0" r="r" b="b"/>
            <a:pathLst>
              <a:path w="3048" h="1424">
                <a:moveTo>
                  <a:pt x="3048" y="1335"/>
                </a:moveTo>
                <a:cubicBezTo>
                  <a:pt x="3048" y="1335"/>
                  <a:pt x="2352" y="1424"/>
                  <a:pt x="1440" y="1099"/>
                </a:cubicBezTo>
                <a:cubicBezTo>
                  <a:pt x="528" y="773"/>
                  <a:pt x="8" y="41"/>
                  <a:pt x="0" y="0"/>
                </a:cubicBezTo>
                <a:lnTo>
                  <a:pt x="0" y="1424"/>
                </a:lnTo>
                <a:lnTo>
                  <a:pt x="3048" y="1335"/>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91" name="Freeform 19"/>
          <p:cNvSpPr>
            <a:spLocks/>
          </p:cNvSpPr>
          <p:nvPr/>
        </p:nvSpPr>
        <p:spPr bwMode="gray">
          <a:xfrm>
            <a:off x="0" y="5105400"/>
            <a:ext cx="9169400" cy="1766888"/>
          </a:xfrm>
          <a:custGeom>
            <a:avLst/>
            <a:gdLst>
              <a:gd name="T0" fmla="*/ 0 w 5776"/>
              <a:gd name="T1" fmla="*/ 1560 h 1560"/>
              <a:gd name="T2" fmla="*/ 0 w 5776"/>
              <a:gd name="T3" fmla="*/ 928 h 1560"/>
              <a:gd name="T4" fmla="*/ 4200 w 5776"/>
              <a:gd name="T5" fmla="*/ 984 h 1560"/>
              <a:gd name="T6" fmla="*/ 5768 w 5776"/>
              <a:gd name="T7" fmla="*/ 0 h 1560"/>
              <a:gd name="T8" fmla="*/ 5760 w 5776"/>
              <a:gd name="T9" fmla="*/ 1560 h 1560"/>
              <a:gd name="T10" fmla="*/ 0 w 5776"/>
              <a:gd name="T11" fmla="*/ 1560 h 1560"/>
            </a:gdLst>
            <a:ahLst/>
            <a:cxnLst>
              <a:cxn ang="0">
                <a:pos x="T0" y="T1"/>
              </a:cxn>
              <a:cxn ang="0">
                <a:pos x="T2" y="T3"/>
              </a:cxn>
              <a:cxn ang="0">
                <a:pos x="T4" y="T5"/>
              </a:cxn>
              <a:cxn ang="0">
                <a:pos x="T6" y="T7"/>
              </a:cxn>
              <a:cxn ang="0">
                <a:pos x="T8" y="T9"/>
              </a:cxn>
              <a:cxn ang="0">
                <a:pos x="T10" y="T11"/>
              </a:cxn>
            </a:cxnLst>
            <a:rect l="0" t="0" r="r" b="b"/>
            <a:pathLst>
              <a:path w="5776" h="1560">
                <a:moveTo>
                  <a:pt x="0" y="1560"/>
                </a:moveTo>
                <a:lnTo>
                  <a:pt x="0" y="928"/>
                </a:lnTo>
                <a:cubicBezTo>
                  <a:pt x="1040" y="1114"/>
                  <a:pt x="3064" y="1370"/>
                  <a:pt x="4200" y="984"/>
                </a:cubicBezTo>
                <a:cubicBezTo>
                  <a:pt x="5336" y="599"/>
                  <a:pt x="5776" y="24"/>
                  <a:pt x="5768" y="0"/>
                </a:cubicBezTo>
                <a:lnTo>
                  <a:pt x="5760" y="1560"/>
                </a:lnTo>
                <a:lnTo>
                  <a:pt x="0" y="1560"/>
                </a:lnTo>
                <a:close/>
              </a:path>
            </a:pathLst>
          </a:custGeom>
          <a:gradFill rotWithShape="1">
            <a:gsLst>
              <a:gs pos="0">
                <a:srgbClr val="00B0F0"/>
              </a:gs>
              <a:gs pos="100000">
                <a:srgbClr val="00B050"/>
              </a:gs>
              <a:gs pos="52000">
                <a:schemeClr val="accent5">
                  <a:lumMod val="50000"/>
                </a:schemeClr>
              </a:gs>
            </a:gsLst>
            <a:lin ang="0" scaled="1"/>
          </a:gradFill>
          <a:ln>
            <a:noFill/>
          </a:ln>
          <a:effectLst/>
        </p:spPr>
        <p:txBody>
          <a:bodyPr/>
          <a:lstStyle/>
          <a:p>
            <a:endParaRPr lang="en-US"/>
          </a:p>
        </p:txBody>
      </p:sp>
      <p:sp>
        <p:nvSpPr>
          <p:cNvPr id="3075" name="Rectangle 3"/>
          <p:cNvSpPr>
            <a:spLocks noGrp="1" noChangeArrowheads="1"/>
          </p:cNvSpPr>
          <p:nvPr>
            <p:ph type="subTitle" idx="1"/>
          </p:nvPr>
        </p:nvSpPr>
        <p:spPr bwMode="black">
          <a:xfrm>
            <a:off x="1600200" y="4724400"/>
            <a:ext cx="6172200" cy="381000"/>
          </a:xfrm>
        </p:spPr>
        <p:txBody>
          <a:bodyPr/>
          <a:lstStyle>
            <a:lvl1pPr marL="0" indent="0" algn="ctr">
              <a:buFont typeface="Wingdings" panose="05000000000000000000" pitchFamily="2" charset="2"/>
              <a:buNone/>
              <a:defRPr sz="2400" b="0">
                <a:solidFill>
                  <a:srgbClr val="2B166E"/>
                </a:solidFill>
              </a:defRPr>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6553200"/>
            <a:ext cx="2133600" cy="168275"/>
          </a:xfrm>
          <a:prstGeom prst="rect">
            <a:avLst/>
          </a:prstGeom>
        </p:spPr>
        <p:txBody>
          <a:bodyPr/>
          <a:lstStyle>
            <a:lvl1pPr>
              <a:defRPr>
                <a:latin typeface="Arial" panose="020B0604020202020204" pitchFamily="34" charset="0"/>
              </a:defRPr>
            </a:lvl1pPr>
          </a:lstStyle>
          <a:p>
            <a:r>
              <a:rPr lang="en-US" smtClean="0"/>
              <a:t>www.themegallery.com</a:t>
            </a:r>
            <a:endParaRPr lang="en-US"/>
          </a:p>
        </p:txBody>
      </p:sp>
      <p:sp>
        <p:nvSpPr>
          <p:cNvPr id="3077" name="Rectangle 5"/>
          <p:cNvSpPr>
            <a:spLocks noGrp="1" noChangeArrowheads="1"/>
          </p:cNvSpPr>
          <p:nvPr>
            <p:ph type="ftr" sz="quarter" idx="3"/>
          </p:nvPr>
        </p:nvSpPr>
        <p:spPr>
          <a:xfrm>
            <a:off x="3124200" y="6553200"/>
            <a:ext cx="2895600" cy="168275"/>
          </a:xfrm>
          <a:prstGeom prst="rect">
            <a:avLst/>
          </a:prstGeom>
        </p:spPr>
        <p:txBody>
          <a:bodyPr/>
          <a:lstStyle>
            <a:lvl1pPr algn="ctr">
              <a:defRPr sz="1200" b="0">
                <a:latin typeface="Arial" panose="020B0604020202020204" pitchFamily="34" charset="0"/>
              </a:defRPr>
            </a:lvl1pPr>
          </a:lstStyle>
          <a:p>
            <a:r>
              <a:rPr lang="en-US" smtClean="0"/>
              <a:t>Company Logo</a:t>
            </a:r>
            <a:endParaRPr lang="en-US"/>
          </a:p>
        </p:txBody>
      </p:sp>
      <p:sp>
        <p:nvSpPr>
          <p:cNvPr id="3078" name="Rectangle 6"/>
          <p:cNvSpPr>
            <a:spLocks noGrp="1" noChangeArrowheads="1"/>
          </p:cNvSpPr>
          <p:nvPr>
            <p:ph type="sldNum" sz="quarter" idx="4"/>
          </p:nvPr>
        </p:nvSpPr>
        <p:spPr>
          <a:xfrm>
            <a:off x="6553200" y="6553200"/>
            <a:ext cx="2133600" cy="168275"/>
          </a:xfrm>
        </p:spPr>
        <p:txBody>
          <a:bodyPr/>
          <a:lstStyle>
            <a:lvl1pPr>
              <a:defRPr sz="1200"/>
            </a:lvl1pPr>
          </a:lstStyle>
          <a:p>
            <a:fld id="{C5BAC2B8-D350-4AFF-947E-A2D5391CBBB1}" type="slidenum">
              <a:rPr lang="en-US"/>
              <a:pPr/>
              <a:t>‹#›</a:t>
            </a:fld>
            <a:endParaRPr lang="en-US"/>
          </a:p>
        </p:txBody>
      </p:sp>
      <p:sp>
        <p:nvSpPr>
          <p:cNvPr id="3093" name="Rectangle 21"/>
          <p:cNvSpPr>
            <a:spLocks noGrp="1" noChangeArrowheads="1"/>
          </p:cNvSpPr>
          <p:nvPr>
            <p:ph type="ctrTitle" sz="quarter"/>
          </p:nvPr>
        </p:nvSpPr>
        <p:spPr bwMode="gray">
          <a:xfrm>
            <a:off x="1331913" y="1905000"/>
            <a:ext cx="6707187" cy="1074738"/>
          </a:xfrm>
          <a:extLst>
            <a:ext uri="{909E8E84-426E-40DD-AFC4-6F175D3DCCD1}">
              <a14:hiddenFill xmlns:a14="http://schemas.microsoft.com/office/drawing/2010/main">
                <a:gradFill rotWithShape="1">
                  <a:gsLst>
                    <a:gs pos="0">
                      <a:schemeClr val="tx1"/>
                    </a:gs>
                    <a:gs pos="50000">
                      <a:schemeClr val="hlink"/>
                    </a:gs>
                    <a:gs pos="100000">
                      <a:schemeClr val="tx1"/>
                    </a:gs>
                  </a:gsLst>
                  <a:lin ang="0" scaled="1"/>
                </a:gradFill>
              </a14:hiddenFill>
            </a:ext>
          </a:extLst>
        </p:spPr>
        <p:txBody>
          <a:bodyPr/>
          <a:lstStyle>
            <a:lvl1pPr>
              <a:defRPr sz="4400">
                <a:solidFill>
                  <a:schemeClr val="tx1"/>
                </a:solidFill>
                <a:effectLst>
                  <a:outerShdw blurRad="38100" dist="38100" dir="2700000" algn="tl">
                    <a:srgbClr val="C0C0C0"/>
                  </a:outerShdw>
                </a:effectLst>
              </a:defRPr>
            </a:lvl1pPr>
          </a:lstStyle>
          <a:p>
            <a:pPr lvl="0"/>
            <a:r>
              <a:rPr lang="en-US" altLang="ko-KR" noProof="0" smtClean="0"/>
              <a:t>Click to edit Master title style</a:t>
            </a:r>
          </a:p>
        </p:txBody>
      </p:sp>
    </p:spTree>
  </p:cSld>
  <p:clrMapOvr>
    <a:masterClrMapping/>
  </p:clrMapOvr>
  <p:transition spd="med">
    <p:pull/>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solidFill>
                  <a:srgbClr val="0070C0"/>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a:xfrm>
            <a:off x="8229600" y="6510338"/>
            <a:ext cx="457200" cy="347662"/>
          </a:xfrm>
        </p:spPr>
        <p:txBody>
          <a:bodyPr/>
          <a:lstStyle>
            <a:lvl1pPr>
              <a:defRPr>
                <a:solidFill>
                  <a:schemeClr val="bg1"/>
                </a:solidFill>
              </a:defRPr>
            </a:lvl1pPr>
          </a:lstStyle>
          <a:p>
            <a:fld id="{7ADE7463-72C5-4BA8-A225-D879E7466B49}" type="slidenum">
              <a:rPr lang="en-US" smtClean="0"/>
              <a:pPr/>
              <a:t>‹#›</a:t>
            </a:fld>
            <a:endParaRPr lang="en-US" dirty="0"/>
          </a:p>
        </p:txBody>
      </p:sp>
    </p:spTree>
    <p:extLst>
      <p:ext uri="{BB962C8B-B14F-4D97-AF65-F5344CB8AC3E}">
        <p14:creationId xmlns:p14="http://schemas.microsoft.com/office/powerpoint/2010/main" val="1689071209"/>
      </p:ext>
    </p:extLst>
  </p:cSld>
  <p:clrMapOvr>
    <a:masterClrMapping/>
  </p:clrMapOvr>
  <p:transition spd="med">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Freeform 15"/>
          <p:cNvSpPr>
            <a:spLocks/>
          </p:cNvSpPr>
          <p:nvPr/>
        </p:nvSpPr>
        <p:spPr bwMode="gray">
          <a:xfrm>
            <a:off x="0" y="5445125"/>
            <a:ext cx="9144000" cy="1414463"/>
          </a:xfrm>
          <a:custGeom>
            <a:avLst/>
            <a:gdLst>
              <a:gd name="T0" fmla="*/ 5760 w 5760"/>
              <a:gd name="T1" fmla="*/ 885 h 891"/>
              <a:gd name="T2" fmla="*/ 5760 w 5760"/>
              <a:gd name="T3" fmla="*/ 0 h 891"/>
              <a:gd name="T4" fmla="*/ 2832 w 5760"/>
              <a:gd name="T5" fmla="*/ 626 h 891"/>
              <a:gd name="T6" fmla="*/ 0 w 5760"/>
              <a:gd name="T7" fmla="*/ 36 h 891"/>
              <a:gd name="T8" fmla="*/ 0 w 5760"/>
              <a:gd name="T9" fmla="*/ 891 h 891"/>
              <a:gd name="T10" fmla="*/ 5760 w 5760"/>
              <a:gd name="T11" fmla="*/ 885 h 891"/>
            </a:gdLst>
            <a:ahLst/>
            <a:cxnLst>
              <a:cxn ang="0">
                <a:pos x="T0" y="T1"/>
              </a:cxn>
              <a:cxn ang="0">
                <a:pos x="T2" y="T3"/>
              </a:cxn>
              <a:cxn ang="0">
                <a:pos x="T4" y="T5"/>
              </a:cxn>
              <a:cxn ang="0">
                <a:pos x="T6" y="T7"/>
              </a:cxn>
              <a:cxn ang="0">
                <a:pos x="T8" y="T9"/>
              </a:cxn>
              <a:cxn ang="0">
                <a:pos x="T10" y="T11"/>
              </a:cxn>
            </a:cxnLst>
            <a:rect l="0" t="0" r="r" b="b"/>
            <a:pathLst>
              <a:path w="5760" h="891">
                <a:moveTo>
                  <a:pt x="5760" y="885"/>
                </a:moveTo>
                <a:lnTo>
                  <a:pt x="5760" y="0"/>
                </a:lnTo>
                <a:cubicBezTo>
                  <a:pt x="4888" y="573"/>
                  <a:pt x="3696" y="609"/>
                  <a:pt x="2832" y="626"/>
                </a:cubicBezTo>
                <a:cubicBezTo>
                  <a:pt x="1968" y="643"/>
                  <a:pt x="640" y="474"/>
                  <a:pt x="0" y="36"/>
                </a:cubicBezTo>
                <a:lnTo>
                  <a:pt x="0" y="891"/>
                </a:lnTo>
                <a:lnTo>
                  <a:pt x="5760" y="885"/>
                </a:lnTo>
                <a:close/>
              </a:path>
            </a:pathLst>
          </a:custGeom>
          <a:gradFill rotWithShape="1">
            <a:gsLst>
              <a:gs pos="0">
                <a:srgbClr val="B8E5F8"/>
              </a:gs>
              <a:gs pos="0">
                <a:srgbClr val="8BD5F3"/>
              </a:gs>
              <a:gs pos="0">
                <a:srgbClr val="63C7EF"/>
              </a:gs>
              <a:gs pos="0">
                <a:schemeClr val="accent1"/>
              </a:gs>
              <a:gs pos="47000">
                <a:schemeClr val="accent1">
                  <a:gamma/>
                  <a:tint val="15294"/>
                  <a:invGamma/>
                </a:schemeClr>
              </a:gs>
            </a:gsLst>
            <a:lin ang="5400000" scaled="1"/>
          </a:gradFill>
          <a:ln>
            <a:noFill/>
          </a:ln>
          <a:effectLst/>
        </p:spPr>
        <p:txBody>
          <a:bodyPr/>
          <a:lstStyle/>
          <a:p>
            <a:endParaRPr lang="en-US"/>
          </a:p>
        </p:txBody>
      </p:sp>
      <p:sp>
        <p:nvSpPr>
          <p:cNvPr id="1041" name="Rectangle 17"/>
          <p:cNvSpPr>
            <a:spLocks noChangeArrowheads="1"/>
          </p:cNvSpPr>
          <p:nvPr userDrawn="1"/>
        </p:nvSpPr>
        <p:spPr bwMode="gray">
          <a:xfrm>
            <a:off x="0" y="6537325"/>
            <a:ext cx="9144000" cy="334963"/>
          </a:xfrm>
          <a:prstGeom prst="rect">
            <a:avLst/>
          </a:prstGeom>
          <a:gradFill rotWithShape="1">
            <a:gsLst>
              <a:gs pos="0">
                <a:schemeClr val="tx2"/>
              </a:gs>
              <a:gs pos="25000">
                <a:schemeClr val="accent1"/>
              </a:gs>
            </a:gsLst>
            <a:lin ang="0" scaled="1"/>
          </a:gradFill>
          <a:ln>
            <a:noFill/>
          </a:ln>
          <a:effectLst/>
        </p:spPr>
        <p:txBody>
          <a:bodyPr wrap="none" anchor="ctr"/>
          <a:lstStyle/>
          <a:p>
            <a:r>
              <a:rPr lang="en-US" b="1" i="1" smtClean="0">
                <a:solidFill>
                  <a:schemeClr val="bg1"/>
                </a:solidFill>
              </a:rPr>
              <a:t>ThS. Mai Chiếm</a:t>
            </a:r>
            <a:r>
              <a:rPr lang="en-US" b="1" i="1" baseline="0" smtClean="0">
                <a:solidFill>
                  <a:schemeClr val="bg1"/>
                </a:solidFill>
              </a:rPr>
              <a:t> Tuấn</a:t>
            </a:r>
            <a:endParaRPr lang="en-US" b="1" i="1">
              <a:solidFill>
                <a:schemeClr val="bg1"/>
              </a:solidFill>
            </a:endParaRPr>
          </a:p>
        </p:txBody>
      </p:sp>
      <p:sp>
        <p:nvSpPr>
          <p:cNvPr id="1042" name="Rectangle 18"/>
          <p:cNvSpPr>
            <a:spLocks noChangeArrowheads="1"/>
          </p:cNvSpPr>
          <p:nvPr/>
        </p:nvSpPr>
        <p:spPr bwMode="gray">
          <a:xfrm>
            <a:off x="0" y="692150"/>
            <a:ext cx="9144000" cy="73025"/>
          </a:xfrm>
          <a:prstGeom prst="rect">
            <a:avLst/>
          </a:prstGeom>
          <a:gradFill rotWithShape="1">
            <a:gsLst>
              <a:gs pos="0">
                <a:schemeClr val="accent1"/>
              </a:gs>
              <a:gs pos="50000">
                <a:schemeClr val="accent1">
                  <a:gamma/>
                  <a:tint val="27451"/>
                  <a:invGamma/>
                </a:schemeClr>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7" name="Rectangle 3"/>
          <p:cNvSpPr>
            <a:spLocks noGrp="1" noChangeArrowheads="1"/>
          </p:cNvSpPr>
          <p:nvPr>
            <p:ph type="body" idx="1"/>
          </p:nvPr>
        </p:nvSpPr>
        <p:spPr bwMode="auto">
          <a:xfrm>
            <a:off x="457200" y="900113"/>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030" name="Rectangle 6"/>
          <p:cNvSpPr>
            <a:spLocks noGrp="1" noChangeArrowheads="1"/>
          </p:cNvSpPr>
          <p:nvPr>
            <p:ph type="sldNum" sz="quarter" idx="4"/>
          </p:nvPr>
        </p:nvSpPr>
        <p:spPr bwMode="white">
          <a:xfrm>
            <a:off x="8305800" y="6537325"/>
            <a:ext cx="4572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600" b="1">
                <a:solidFill>
                  <a:srgbClr val="FFC000"/>
                </a:solidFill>
              </a:defRPr>
            </a:lvl1pPr>
          </a:lstStyle>
          <a:p>
            <a:fld id="{8C363497-E372-428A-95A5-3993D8FD55FE}" type="slidenum">
              <a:rPr lang="en-US" smtClean="0"/>
              <a:pPr/>
              <a:t>‹#›</a:t>
            </a:fld>
            <a:endParaRPr lang="en-US"/>
          </a:p>
        </p:txBody>
      </p:sp>
      <p:sp>
        <p:nvSpPr>
          <p:cNvPr id="1026" name="Rectangle 2"/>
          <p:cNvSpPr>
            <a:spLocks noGrp="1" noChangeArrowheads="1"/>
          </p:cNvSpPr>
          <p:nvPr>
            <p:ph type="title"/>
          </p:nvPr>
        </p:nvSpPr>
        <p:spPr bwMode="white">
          <a:xfrm>
            <a:off x="457200" y="150813"/>
            <a:ext cx="82296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ransition spd="med">
    <p:pull/>
  </p:transition>
  <p:timing>
    <p:tnLst>
      <p:par>
        <p:cTn id="1" dur="indefinite" restart="never" nodeType="tmRoot"/>
      </p:par>
    </p:tnLst>
  </p:timing>
  <p:hf hdr="0" ftr="0"/>
  <p:txStyles>
    <p:titleStyle>
      <a:lvl1pPr algn="l" rtl="0" eaLnBrk="1" fontAlgn="base" hangingPunct="1">
        <a:spcBef>
          <a:spcPct val="0"/>
        </a:spcBef>
        <a:spcAft>
          <a:spcPct val="0"/>
        </a:spcAft>
        <a:defRPr sz="3200" b="1" kern="1200">
          <a:solidFill>
            <a:srgbClr val="0070C0"/>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anose="020B0604030504040204" pitchFamily="34" charset="0"/>
        </a:defRPr>
      </a:lvl2pPr>
      <a:lvl3pPr algn="ctr" rtl="0" eaLnBrk="1" fontAlgn="base" hangingPunct="1">
        <a:spcBef>
          <a:spcPct val="0"/>
        </a:spcBef>
        <a:spcAft>
          <a:spcPct val="0"/>
        </a:spcAft>
        <a:defRPr sz="3200" b="1">
          <a:solidFill>
            <a:schemeClr val="bg1"/>
          </a:solidFill>
          <a:latin typeface="Verdana" panose="020B0604030504040204" pitchFamily="34" charset="0"/>
        </a:defRPr>
      </a:lvl3pPr>
      <a:lvl4pPr algn="ctr" rtl="0" eaLnBrk="1" fontAlgn="base" hangingPunct="1">
        <a:spcBef>
          <a:spcPct val="0"/>
        </a:spcBef>
        <a:spcAft>
          <a:spcPct val="0"/>
        </a:spcAft>
        <a:defRPr sz="3200" b="1">
          <a:solidFill>
            <a:schemeClr val="bg1"/>
          </a:solidFill>
          <a:latin typeface="Verdana" panose="020B0604030504040204" pitchFamily="34" charset="0"/>
        </a:defRPr>
      </a:lvl4pPr>
      <a:lvl5pPr algn="ctr" rtl="0" eaLnBrk="1" fontAlgn="base" hangingPunct="1">
        <a:spcBef>
          <a:spcPct val="0"/>
        </a:spcBef>
        <a:spcAft>
          <a:spcPct val="0"/>
        </a:spcAft>
        <a:defRPr sz="3200" b="1">
          <a:solidFill>
            <a:schemeClr val="bg1"/>
          </a:solidFill>
          <a:latin typeface="Verdana" panose="020B0604030504040204" pitchFamily="34" charset="0"/>
        </a:defRPr>
      </a:lvl5pPr>
      <a:lvl6pPr marL="457200" algn="ctr" rtl="0" eaLnBrk="1" fontAlgn="base" hangingPunct="1">
        <a:spcBef>
          <a:spcPct val="0"/>
        </a:spcBef>
        <a:spcAft>
          <a:spcPct val="0"/>
        </a:spcAft>
        <a:defRPr sz="3200" b="1">
          <a:solidFill>
            <a:schemeClr val="bg1"/>
          </a:solidFill>
          <a:latin typeface="Verdana" panose="020B0604030504040204" pitchFamily="34" charset="0"/>
        </a:defRPr>
      </a:lvl6pPr>
      <a:lvl7pPr marL="914400" algn="ctr" rtl="0" eaLnBrk="1" fontAlgn="base" hangingPunct="1">
        <a:spcBef>
          <a:spcPct val="0"/>
        </a:spcBef>
        <a:spcAft>
          <a:spcPct val="0"/>
        </a:spcAft>
        <a:defRPr sz="3200" b="1">
          <a:solidFill>
            <a:schemeClr val="bg1"/>
          </a:solidFill>
          <a:latin typeface="Verdana" panose="020B0604030504040204" pitchFamily="34" charset="0"/>
        </a:defRPr>
      </a:lvl7pPr>
      <a:lvl8pPr marL="1371600" algn="ctr" rtl="0" eaLnBrk="1" fontAlgn="base" hangingPunct="1">
        <a:spcBef>
          <a:spcPct val="0"/>
        </a:spcBef>
        <a:spcAft>
          <a:spcPct val="0"/>
        </a:spcAft>
        <a:defRPr sz="3200" b="1">
          <a:solidFill>
            <a:schemeClr val="bg1"/>
          </a:solidFill>
          <a:latin typeface="Verdana" panose="020B0604030504040204" pitchFamily="34" charset="0"/>
        </a:defRPr>
      </a:lvl8pPr>
      <a:lvl9pPr marL="1828800" algn="ctr" rtl="0" eaLnBrk="1" fontAlgn="base" hangingPunct="1">
        <a:spcBef>
          <a:spcPct val="0"/>
        </a:spcBef>
        <a:spcAft>
          <a:spcPct val="0"/>
        </a:spcAft>
        <a:defRPr sz="3200" b="1">
          <a:solidFill>
            <a:schemeClr val="bg1"/>
          </a:solidFill>
          <a:latin typeface="Verdana" panose="020B0604030504040204" pitchFamily="34" charset="0"/>
        </a:defRPr>
      </a:lvl9pPr>
    </p:titleStyle>
    <p:body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28600" y="2416175"/>
            <a:ext cx="8839200" cy="1012825"/>
          </a:xfrm>
        </p:spPr>
        <p:txBody>
          <a:bodyPr/>
          <a:lstStyle/>
          <a:p>
            <a:pPr algn="ctr"/>
            <a:r>
              <a:rPr lang="en-US" smtClean="0">
                <a:solidFill>
                  <a:srgbClr val="0070C0"/>
                </a:solidFill>
              </a:rPr>
              <a:t>Chương </a:t>
            </a:r>
            <a:r>
              <a:rPr lang="en-US">
                <a:solidFill>
                  <a:srgbClr val="0070C0"/>
                </a:solidFill>
              </a:rPr>
              <a:t>IV: </a:t>
            </a:r>
            <a:r>
              <a:rPr lang="en-US" smtClean="0">
                <a:solidFill>
                  <a:srgbClr val="0070C0"/>
                </a:solidFill>
              </a:rPr>
              <a:t/>
            </a:r>
            <a:br>
              <a:rPr lang="en-US" smtClean="0">
                <a:solidFill>
                  <a:srgbClr val="0070C0"/>
                </a:solidFill>
              </a:rPr>
            </a:br>
            <a:r>
              <a:rPr lang="en-US" smtClean="0">
                <a:solidFill>
                  <a:srgbClr val="0070C0"/>
                </a:solidFill>
              </a:rPr>
              <a:t>LIST </a:t>
            </a:r>
            <a:r>
              <a:rPr lang="en-US">
                <a:solidFill>
                  <a:srgbClr val="0070C0"/>
                </a:solidFill>
              </a:rPr>
              <a:t>CONTROLS</a:t>
            </a:r>
            <a:endParaRPr lang="en-US" dirty="0">
              <a:solidFill>
                <a:srgbClr val="0070C0"/>
              </a:solidFill>
            </a:endParaRPr>
          </a:p>
        </p:txBody>
      </p:sp>
      <p:sp>
        <p:nvSpPr>
          <p:cNvPr id="6" name="Slide Number Placeholder 5"/>
          <p:cNvSpPr>
            <a:spLocks noGrp="1"/>
          </p:cNvSpPr>
          <p:nvPr>
            <p:ph type="sldNum" sz="quarter" idx="4"/>
          </p:nvPr>
        </p:nvSpPr>
        <p:spPr/>
        <p:txBody>
          <a:bodyPr/>
          <a:lstStyle/>
          <a:p>
            <a:fld id="{C5BAC2B8-D350-4AFF-947E-A2D5391CBBB1}" type="slidenum">
              <a:rPr lang="en-US" smtClean="0"/>
              <a:pPr/>
              <a:t>1</a:t>
            </a:fld>
            <a:endParaRPr lang="en-US"/>
          </a:p>
        </p:txBody>
      </p:sp>
    </p:spTree>
  </p:cSld>
  <p:clrMapOvr>
    <a:masterClrMapping/>
  </p:clrMapOvr>
  <p:transition spd="med">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algn="l"/>
            <a:r>
              <a:rPr lang="en-US" sz="2400" smtClean="0">
                <a:solidFill>
                  <a:srgbClr val="0070C0"/>
                </a:solidFill>
              </a:rPr>
              <a:t>Chương IV: LIST CONTROLS</a:t>
            </a:r>
            <a:endParaRPr lang="en-US" sz="2400" dirty="0">
              <a:solidFill>
                <a:srgbClr val="0070C0"/>
              </a:solidFill>
            </a:endParaRPr>
          </a:p>
        </p:txBody>
      </p:sp>
      <p:sp>
        <p:nvSpPr>
          <p:cNvPr id="87088" name="AutoShape 48"/>
          <p:cNvSpPr>
            <a:spLocks noChangeArrowheads="1"/>
          </p:cNvSpPr>
          <p:nvPr/>
        </p:nvSpPr>
        <p:spPr bwMode="gray">
          <a:xfrm>
            <a:off x="1601427" y="1086379"/>
            <a:ext cx="6247172" cy="660400"/>
          </a:xfrm>
          <a:prstGeom prst="roundRect">
            <a:avLst>
              <a:gd name="adj" fmla="val 16667"/>
            </a:avLst>
          </a:prstGeom>
          <a:solidFill>
            <a:schemeClr val="accent1">
              <a:lumMod val="75000"/>
            </a:schemeClr>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87089" name="AutoShape 49"/>
          <p:cNvSpPr>
            <a:spLocks noChangeArrowheads="1"/>
          </p:cNvSpPr>
          <p:nvPr/>
        </p:nvSpPr>
        <p:spPr bwMode="gray">
          <a:xfrm>
            <a:off x="1066798" y="914400"/>
            <a:ext cx="1038322" cy="990600"/>
          </a:xfrm>
          <a:prstGeom prst="diamond">
            <a:avLst/>
          </a:prstGeom>
          <a:solidFill>
            <a:schemeClr val="accent1"/>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87090" name="Text Box 50"/>
          <p:cNvSpPr txBox="1">
            <a:spLocks noChangeArrowheads="1"/>
          </p:cNvSpPr>
          <p:nvPr/>
        </p:nvSpPr>
        <p:spPr bwMode="gray">
          <a:xfrm>
            <a:off x="2245208" y="1166636"/>
            <a:ext cx="555255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400" b="1">
                <a:solidFill>
                  <a:schemeClr val="bg1"/>
                </a:solidFill>
              </a:rPr>
              <a:t>List Controls</a:t>
            </a:r>
            <a:endParaRPr lang="en-US" sz="2400" b="1" dirty="0">
              <a:solidFill>
                <a:schemeClr val="bg1"/>
              </a:solidFill>
            </a:endParaRPr>
          </a:p>
        </p:txBody>
      </p:sp>
      <p:sp>
        <p:nvSpPr>
          <p:cNvPr id="87091" name="Text Box 51"/>
          <p:cNvSpPr txBox="1">
            <a:spLocks noChangeArrowheads="1"/>
          </p:cNvSpPr>
          <p:nvPr/>
        </p:nvSpPr>
        <p:spPr bwMode="gray">
          <a:xfrm>
            <a:off x="1248165" y="1143000"/>
            <a:ext cx="80923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p>
            <a:pPr algn="ctr" eaLnBrk="0" hangingPunct="0"/>
            <a:r>
              <a:rPr lang="en-US" sz="2400" b="1" smtClean="0">
                <a:solidFill>
                  <a:schemeClr val="bg1"/>
                </a:solidFill>
              </a:rPr>
              <a:t>1.</a:t>
            </a:r>
            <a:endParaRPr lang="en-US" sz="2400" b="1" dirty="0">
              <a:solidFill>
                <a:schemeClr val="bg1"/>
              </a:solidFill>
            </a:endParaRPr>
          </a:p>
        </p:txBody>
      </p:sp>
      <p:sp>
        <p:nvSpPr>
          <p:cNvPr id="87093" name="AutoShape 53"/>
          <p:cNvSpPr>
            <a:spLocks noChangeArrowheads="1"/>
          </p:cNvSpPr>
          <p:nvPr/>
        </p:nvSpPr>
        <p:spPr bwMode="gray">
          <a:xfrm>
            <a:off x="1601427" y="2153179"/>
            <a:ext cx="6247171" cy="660400"/>
          </a:xfrm>
          <a:prstGeom prst="roundRect">
            <a:avLst>
              <a:gd name="adj" fmla="val 16667"/>
            </a:avLst>
          </a:prstGeom>
          <a:solidFill>
            <a:srgbClr val="00B050"/>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87094" name="AutoShape 54"/>
          <p:cNvSpPr>
            <a:spLocks noChangeArrowheads="1"/>
          </p:cNvSpPr>
          <p:nvPr/>
        </p:nvSpPr>
        <p:spPr bwMode="gray">
          <a:xfrm>
            <a:off x="1066798" y="1981200"/>
            <a:ext cx="1038322" cy="990600"/>
          </a:xfrm>
          <a:prstGeom prst="diamond">
            <a:avLst/>
          </a:prstGeom>
          <a:solidFill>
            <a:srgbClr val="00B050"/>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87095" name="Text Box 55"/>
          <p:cNvSpPr txBox="1">
            <a:spLocks noChangeArrowheads="1"/>
          </p:cNvSpPr>
          <p:nvPr/>
        </p:nvSpPr>
        <p:spPr bwMode="gray">
          <a:xfrm>
            <a:off x="2245208" y="2233436"/>
            <a:ext cx="555255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400" b="1">
                <a:solidFill>
                  <a:schemeClr val="bg1"/>
                </a:solidFill>
              </a:rPr>
              <a:t>ListBox</a:t>
            </a:r>
            <a:endParaRPr lang="en-US" sz="2400" b="1" dirty="0">
              <a:solidFill>
                <a:schemeClr val="bg1"/>
              </a:solidFill>
            </a:endParaRPr>
          </a:p>
        </p:txBody>
      </p:sp>
      <p:sp>
        <p:nvSpPr>
          <p:cNvPr id="87096" name="Text Box 56"/>
          <p:cNvSpPr txBox="1">
            <a:spLocks noChangeArrowheads="1"/>
          </p:cNvSpPr>
          <p:nvPr/>
        </p:nvSpPr>
        <p:spPr bwMode="gray">
          <a:xfrm>
            <a:off x="1248165" y="2235729"/>
            <a:ext cx="70406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p>
            <a:pPr algn="ctr" eaLnBrk="0" hangingPunct="0"/>
            <a:r>
              <a:rPr lang="en-US" sz="2400" b="1" smtClean="0">
                <a:solidFill>
                  <a:schemeClr val="bg1"/>
                </a:solidFill>
              </a:rPr>
              <a:t>2.</a:t>
            </a:r>
            <a:endParaRPr lang="en-US" sz="2400" b="1" dirty="0">
              <a:solidFill>
                <a:schemeClr val="bg1"/>
              </a:solidFill>
            </a:endParaRPr>
          </a:p>
        </p:txBody>
      </p:sp>
      <p:sp>
        <p:nvSpPr>
          <p:cNvPr id="87098" name="AutoShape 58"/>
          <p:cNvSpPr>
            <a:spLocks noChangeArrowheads="1"/>
          </p:cNvSpPr>
          <p:nvPr/>
        </p:nvSpPr>
        <p:spPr bwMode="gray">
          <a:xfrm>
            <a:off x="1601427" y="3219979"/>
            <a:ext cx="6247171" cy="660400"/>
          </a:xfrm>
          <a:prstGeom prst="roundRect">
            <a:avLst>
              <a:gd name="adj" fmla="val 16667"/>
            </a:avLst>
          </a:prstGeom>
          <a:solidFill>
            <a:srgbClr val="FFC000"/>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87099" name="AutoShape 59"/>
          <p:cNvSpPr>
            <a:spLocks noChangeArrowheads="1"/>
          </p:cNvSpPr>
          <p:nvPr/>
        </p:nvSpPr>
        <p:spPr bwMode="gray">
          <a:xfrm>
            <a:off x="1066798" y="3048000"/>
            <a:ext cx="1038322" cy="990600"/>
          </a:xfrm>
          <a:prstGeom prst="diamond">
            <a:avLst/>
          </a:prstGeom>
          <a:solidFill>
            <a:srgbClr val="FFC000"/>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87100" name="Text Box 60"/>
          <p:cNvSpPr txBox="1">
            <a:spLocks noChangeArrowheads="1"/>
          </p:cNvSpPr>
          <p:nvPr/>
        </p:nvSpPr>
        <p:spPr bwMode="gray">
          <a:xfrm>
            <a:off x="2245208" y="3300236"/>
            <a:ext cx="555255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400" b="1" smtClean="0">
                <a:solidFill>
                  <a:schemeClr val="bg1"/>
                </a:solidFill>
              </a:rPr>
              <a:t>CheckedListBox</a:t>
            </a:r>
            <a:endParaRPr lang="en-US" sz="2400" b="1" dirty="0">
              <a:solidFill>
                <a:schemeClr val="bg1"/>
              </a:solidFill>
            </a:endParaRPr>
          </a:p>
        </p:txBody>
      </p:sp>
      <p:sp>
        <p:nvSpPr>
          <p:cNvPr id="87101" name="Text Box 61"/>
          <p:cNvSpPr txBox="1">
            <a:spLocks noChangeArrowheads="1"/>
          </p:cNvSpPr>
          <p:nvPr/>
        </p:nvSpPr>
        <p:spPr bwMode="gray">
          <a:xfrm>
            <a:off x="1248165" y="3302529"/>
            <a:ext cx="70406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p>
            <a:pPr algn="ctr" eaLnBrk="0" hangingPunct="0"/>
            <a:r>
              <a:rPr lang="en-US" sz="2400" b="1" smtClean="0">
                <a:solidFill>
                  <a:schemeClr val="bg1"/>
                </a:solidFill>
              </a:rPr>
              <a:t>3.</a:t>
            </a:r>
            <a:endParaRPr lang="en-US" sz="2400" b="1" dirty="0">
              <a:solidFill>
                <a:schemeClr val="bg1"/>
              </a:solidFill>
            </a:endParaRPr>
          </a:p>
        </p:txBody>
      </p:sp>
      <p:sp>
        <p:nvSpPr>
          <p:cNvPr id="2" name="Slide Number Placeholder 1"/>
          <p:cNvSpPr>
            <a:spLocks noGrp="1"/>
          </p:cNvSpPr>
          <p:nvPr>
            <p:ph type="sldNum" sz="quarter" idx="12"/>
          </p:nvPr>
        </p:nvSpPr>
        <p:spPr>
          <a:xfrm>
            <a:off x="8229600" y="6434138"/>
            <a:ext cx="457200" cy="347662"/>
          </a:xfrm>
        </p:spPr>
        <p:txBody>
          <a:bodyPr/>
          <a:lstStyle/>
          <a:p>
            <a:fld id="{7ADE7463-72C5-4BA8-A225-D879E7466B49}" type="slidenum">
              <a:rPr lang="en-US" smtClean="0"/>
              <a:pPr/>
              <a:t>2</a:t>
            </a:fld>
            <a:endParaRPr lang="en-US" dirty="0"/>
          </a:p>
        </p:txBody>
      </p:sp>
      <p:sp>
        <p:nvSpPr>
          <p:cNvPr id="29" name="AutoShape 48"/>
          <p:cNvSpPr>
            <a:spLocks noChangeArrowheads="1"/>
          </p:cNvSpPr>
          <p:nvPr/>
        </p:nvSpPr>
        <p:spPr bwMode="gray">
          <a:xfrm>
            <a:off x="1601428" y="4286779"/>
            <a:ext cx="6247172" cy="660400"/>
          </a:xfrm>
          <a:prstGeom prst="roundRect">
            <a:avLst>
              <a:gd name="adj" fmla="val 16667"/>
            </a:avLst>
          </a:prstGeom>
          <a:solidFill>
            <a:schemeClr val="tx1">
              <a:lumMod val="60000"/>
              <a:lumOff val="40000"/>
            </a:schemeClr>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30" name="AutoShape 49"/>
          <p:cNvSpPr>
            <a:spLocks noChangeArrowheads="1"/>
          </p:cNvSpPr>
          <p:nvPr/>
        </p:nvSpPr>
        <p:spPr bwMode="gray">
          <a:xfrm>
            <a:off x="1066799" y="4114800"/>
            <a:ext cx="1038322" cy="990600"/>
          </a:xfrm>
          <a:prstGeom prst="diamond">
            <a:avLst/>
          </a:prstGeom>
          <a:solidFill>
            <a:schemeClr val="tx1">
              <a:lumMod val="60000"/>
              <a:lumOff val="40000"/>
            </a:schemeClr>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31" name="Text Box 50"/>
          <p:cNvSpPr txBox="1">
            <a:spLocks noChangeArrowheads="1"/>
          </p:cNvSpPr>
          <p:nvPr/>
        </p:nvSpPr>
        <p:spPr bwMode="gray">
          <a:xfrm>
            <a:off x="2245209" y="4367036"/>
            <a:ext cx="555255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400" b="1">
                <a:solidFill>
                  <a:schemeClr val="bg1"/>
                </a:solidFill>
              </a:rPr>
              <a:t>ComboBox</a:t>
            </a:r>
            <a:endParaRPr lang="en-US" sz="2400" b="1" dirty="0">
              <a:solidFill>
                <a:schemeClr val="bg1"/>
              </a:solidFill>
            </a:endParaRPr>
          </a:p>
        </p:txBody>
      </p:sp>
      <p:sp>
        <p:nvSpPr>
          <p:cNvPr id="36" name="Text Box 51"/>
          <p:cNvSpPr txBox="1">
            <a:spLocks noChangeArrowheads="1"/>
          </p:cNvSpPr>
          <p:nvPr/>
        </p:nvSpPr>
        <p:spPr bwMode="gray">
          <a:xfrm>
            <a:off x="1248165" y="4343400"/>
            <a:ext cx="70406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p>
            <a:pPr algn="ctr" eaLnBrk="0" hangingPunct="0"/>
            <a:r>
              <a:rPr lang="en-US" sz="2400" b="1" smtClean="0">
                <a:solidFill>
                  <a:schemeClr val="bg1"/>
                </a:solidFill>
              </a:rPr>
              <a:t>4.</a:t>
            </a:r>
            <a:endParaRPr lang="en-US" sz="2400" b="1" dirty="0">
              <a:solidFill>
                <a:schemeClr val="bg1"/>
              </a:solidFill>
            </a:endParaRPr>
          </a:p>
        </p:txBody>
      </p:sp>
      <p:sp>
        <p:nvSpPr>
          <p:cNvPr id="20" name="AutoShape 48"/>
          <p:cNvSpPr>
            <a:spLocks noChangeArrowheads="1"/>
          </p:cNvSpPr>
          <p:nvPr/>
        </p:nvSpPr>
        <p:spPr bwMode="gray">
          <a:xfrm>
            <a:off x="1601428" y="5353579"/>
            <a:ext cx="6247172" cy="660400"/>
          </a:xfrm>
          <a:prstGeom prst="roundRect">
            <a:avLst>
              <a:gd name="adj" fmla="val 16667"/>
            </a:avLst>
          </a:prstGeom>
          <a:solidFill>
            <a:schemeClr val="accent1">
              <a:lumMod val="75000"/>
            </a:schemeClr>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21" name="AutoShape 49"/>
          <p:cNvSpPr>
            <a:spLocks noChangeArrowheads="1"/>
          </p:cNvSpPr>
          <p:nvPr/>
        </p:nvSpPr>
        <p:spPr bwMode="gray">
          <a:xfrm>
            <a:off x="1066799" y="5181600"/>
            <a:ext cx="1038322" cy="990600"/>
          </a:xfrm>
          <a:prstGeom prst="diamond">
            <a:avLst/>
          </a:prstGeom>
          <a:solidFill>
            <a:schemeClr val="accent1"/>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22" name="Text Box 50"/>
          <p:cNvSpPr txBox="1">
            <a:spLocks noChangeArrowheads="1"/>
          </p:cNvSpPr>
          <p:nvPr/>
        </p:nvSpPr>
        <p:spPr bwMode="gray">
          <a:xfrm>
            <a:off x="2245209" y="5433836"/>
            <a:ext cx="555255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400" b="1" smtClean="0">
                <a:solidFill>
                  <a:schemeClr val="bg1"/>
                </a:solidFill>
              </a:rPr>
              <a:t>Demo</a:t>
            </a:r>
            <a:endParaRPr lang="en-US" sz="2400" b="1" dirty="0">
              <a:solidFill>
                <a:schemeClr val="bg1"/>
              </a:solidFill>
            </a:endParaRPr>
          </a:p>
        </p:txBody>
      </p:sp>
      <p:sp>
        <p:nvSpPr>
          <p:cNvPr id="23" name="Text Box 51"/>
          <p:cNvSpPr txBox="1">
            <a:spLocks noChangeArrowheads="1"/>
          </p:cNvSpPr>
          <p:nvPr/>
        </p:nvSpPr>
        <p:spPr bwMode="gray">
          <a:xfrm>
            <a:off x="1248166" y="5410200"/>
            <a:ext cx="7040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bg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p>
            <a:pPr algn="ctr" eaLnBrk="0" hangingPunct="0"/>
            <a:r>
              <a:rPr lang="en-US" sz="2400" b="1" smtClean="0">
                <a:solidFill>
                  <a:schemeClr val="bg1"/>
                </a:solidFill>
              </a:rPr>
              <a:t>5.</a:t>
            </a:r>
            <a:endParaRPr lang="en-US" sz="2400" b="1" dirty="0">
              <a:solidFill>
                <a:schemeClr val="bg1"/>
              </a:solidFill>
            </a:endParaRPr>
          </a:p>
        </p:txBody>
      </p:sp>
    </p:spTree>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smtClean="0">
                <a:solidFill>
                  <a:srgbClr val="FF0000"/>
                </a:solidFill>
              </a:rPr>
              <a:t>1. List Controls</a:t>
            </a:r>
            <a:endParaRPr lang="en-US" dirty="0">
              <a:solidFill>
                <a:srgbClr val="FF0000"/>
              </a:solidFill>
            </a:endParaRPr>
          </a:p>
        </p:txBody>
      </p:sp>
      <p:sp>
        <p:nvSpPr>
          <p:cNvPr id="3" name="Content Placeholder 2"/>
          <p:cNvSpPr>
            <a:spLocks noGrp="1"/>
          </p:cNvSpPr>
          <p:nvPr>
            <p:ph idx="1"/>
          </p:nvPr>
        </p:nvSpPr>
        <p:spPr>
          <a:xfrm>
            <a:off x="457200" y="1219200"/>
            <a:ext cx="8229600" cy="4929188"/>
          </a:xfrm>
        </p:spPr>
        <p:txBody>
          <a:bodyPr/>
          <a:lstStyle/>
          <a:p>
            <a:r>
              <a:rPr lang="en-US"/>
              <a:t>Có 3 list controls</a:t>
            </a:r>
          </a:p>
          <a:p>
            <a:pPr lvl="1"/>
            <a:r>
              <a:rPr lang="en-US"/>
              <a:t>ListBox </a:t>
            </a:r>
          </a:p>
          <a:p>
            <a:pPr lvl="1"/>
            <a:r>
              <a:rPr lang="en-US"/>
              <a:t>CheckedListBox </a:t>
            </a:r>
          </a:p>
          <a:p>
            <a:pPr lvl="1"/>
            <a:r>
              <a:rPr lang="en-US"/>
              <a:t>ComboBox </a:t>
            </a:r>
          </a:p>
          <a:p>
            <a:pPr marL="0" indent="0" algn="just">
              <a:buNone/>
            </a:pPr>
            <a:endParaRPr lang="en-US" b="0"/>
          </a:p>
        </p:txBody>
      </p:sp>
      <p:sp>
        <p:nvSpPr>
          <p:cNvPr id="5" name="Slide Number Placeholder 4"/>
          <p:cNvSpPr>
            <a:spLocks noGrp="1"/>
          </p:cNvSpPr>
          <p:nvPr>
            <p:ph type="sldNum" sz="quarter" idx="12"/>
          </p:nvPr>
        </p:nvSpPr>
        <p:spPr/>
        <p:txBody>
          <a:bodyPr/>
          <a:lstStyle/>
          <a:p>
            <a:fld id="{7ADE7463-72C5-4BA8-A225-D879E7466B49}" type="slidenum">
              <a:rPr lang="en-US" smtClean="0"/>
              <a:pPr/>
              <a:t>3</a:t>
            </a:fld>
            <a:endParaRPr lang="en-US" dirty="0"/>
          </a:p>
        </p:txBody>
      </p:sp>
      <p:pic>
        <p:nvPicPr>
          <p:cNvPr id="6" name="Picture 5"/>
          <p:cNvPicPr>
            <a:picLocks noChangeAspect="1"/>
          </p:cNvPicPr>
          <p:nvPr/>
        </p:nvPicPr>
        <p:blipFill>
          <a:blip r:embed="rId2"/>
          <a:stretch>
            <a:fillRect/>
          </a:stretch>
        </p:blipFill>
        <p:spPr>
          <a:xfrm>
            <a:off x="479333" y="3344268"/>
            <a:ext cx="2286000" cy="2492115"/>
          </a:xfrm>
          <a:prstGeom prst="rect">
            <a:avLst/>
          </a:prstGeom>
        </p:spPr>
      </p:pic>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3909" y="3494950"/>
            <a:ext cx="2886075"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rotWithShape="1">
          <a:blip r:embed="rId4"/>
          <a:srcRect r="54843"/>
          <a:stretch/>
        </p:blipFill>
        <p:spPr>
          <a:xfrm>
            <a:off x="5769285" y="1192696"/>
            <a:ext cx="2753393" cy="5360720"/>
          </a:xfrm>
          <a:prstGeom prst="rect">
            <a:avLst/>
          </a:prstGeom>
        </p:spPr>
      </p:pic>
    </p:spTree>
    <p:extLst>
      <p:ext uri="{BB962C8B-B14F-4D97-AF65-F5344CB8AC3E}">
        <p14:creationId xmlns:p14="http://schemas.microsoft.com/office/powerpoint/2010/main" val="317160417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4</a:t>
            </a:fld>
            <a:endParaRPr lang="en-US" dirty="0"/>
          </a:p>
        </p:txBody>
      </p:sp>
      <p:sp>
        <p:nvSpPr>
          <p:cNvPr id="6" name="Rectangle 3"/>
          <p:cNvSpPr txBox="1">
            <a:spLocks noChangeArrowheads="1"/>
          </p:cNvSpPr>
          <p:nvPr/>
        </p:nvSpPr>
        <p:spPr bwMode="auto">
          <a:xfrm>
            <a:off x="457200" y="8382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i="1" smtClean="0">
                <a:effectLst>
                  <a:outerShdw blurRad="38100" dist="38100" dir="2700000" algn="tl">
                    <a:srgbClr val="C0C0C0"/>
                  </a:outerShdw>
                </a:effectLst>
              </a:rPr>
              <a:t>ListBox</a:t>
            </a:r>
          </a:p>
          <a:p>
            <a:pPr lvl="1">
              <a:defRPr/>
            </a:pPr>
            <a:r>
              <a:rPr lang="en-US" smtClean="0"/>
              <a:t>Cung cấp một </a:t>
            </a:r>
            <a:r>
              <a:rPr lang="en-US" smtClean="0">
                <a:solidFill>
                  <a:srgbClr val="FF0000"/>
                </a:solidFill>
                <a:effectLst>
                  <a:outerShdw blurRad="38100" dist="38100" dir="2700000" algn="tl">
                    <a:srgbClr val="C0C0C0"/>
                  </a:outerShdw>
                </a:effectLst>
              </a:rPr>
              <a:t>danh sách các item</a:t>
            </a:r>
            <a:r>
              <a:rPr lang="en-US" smtClean="0"/>
              <a:t> cho phép user chọn.</a:t>
            </a:r>
          </a:p>
          <a:p>
            <a:pPr lvl="1">
              <a:defRPr/>
            </a:pPr>
            <a:r>
              <a:rPr lang="en-US" smtClean="0"/>
              <a:t>ListBox cho phép hiển thị scroll nếu các item vượt quá vùng thể hiện của ListBox.</a:t>
            </a:r>
          </a:p>
        </p:txBody>
      </p:sp>
      <p:sp>
        <p:nvSpPr>
          <p:cNvPr id="7" name="Text Box 6"/>
          <p:cNvSpPr txBox="1">
            <a:spLocks noChangeArrowheads="1"/>
          </p:cNvSpPr>
          <p:nvPr/>
        </p:nvSpPr>
        <p:spPr bwMode="auto">
          <a:xfrm>
            <a:off x="990600" y="3733800"/>
            <a:ext cx="13414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800" b="0">
                <a:latin typeface="Verdana" panose="020B0604030504040204" pitchFamily="34" charset="0"/>
                <a:cs typeface="Times New Roman" panose="02020603050405020304" pitchFamily="18" charset="0"/>
              </a:rPr>
              <a:t>Items</a:t>
            </a:r>
            <a:r>
              <a:rPr lang="en-US" sz="2800" b="0">
                <a:latin typeface="Verdana" panose="020B0604030504040204" pitchFamily="34" charset="0"/>
              </a:rPr>
              <a:t> </a:t>
            </a:r>
          </a:p>
        </p:txBody>
      </p:sp>
      <p:sp>
        <p:nvSpPr>
          <p:cNvPr id="8" name="Text Box 7"/>
          <p:cNvSpPr txBox="1">
            <a:spLocks noChangeArrowheads="1"/>
          </p:cNvSpPr>
          <p:nvPr/>
        </p:nvSpPr>
        <p:spPr bwMode="auto">
          <a:xfrm>
            <a:off x="914400" y="4191000"/>
            <a:ext cx="2525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800" b="0">
                <a:solidFill>
                  <a:schemeClr val="tx1"/>
                </a:solidFill>
                <a:latin typeface="Verdana" panose="020B0604030504040204" pitchFamily="34" charset="0"/>
                <a:cs typeface="Times New Roman" panose="02020603050405020304" pitchFamily="18" charset="0"/>
              </a:rPr>
              <a:t>MultiColumn</a:t>
            </a:r>
            <a:r>
              <a:rPr lang="en-US" sz="2800" b="0">
                <a:solidFill>
                  <a:schemeClr val="tx1"/>
                </a:solidFill>
                <a:latin typeface="Verdana" panose="020B0604030504040204" pitchFamily="34" charset="0"/>
              </a:rPr>
              <a:t> </a:t>
            </a:r>
          </a:p>
        </p:txBody>
      </p:sp>
      <p:sp>
        <p:nvSpPr>
          <p:cNvPr id="9" name="Text Box 8"/>
          <p:cNvSpPr txBox="1">
            <a:spLocks noChangeArrowheads="1"/>
          </p:cNvSpPr>
          <p:nvPr/>
        </p:nvSpPr>
        <p:spPr bwMode="auto">
          <a:xfrm>
            <a:off x="914400" y="4751388"/>
            <a:ext cx="266223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3200" b="0">
                <a:latin typeface="Impact" panose="020B0806030902050204" pitchFamily="34" charset="0"/>
                <a:cs typeface="Times New Roman" panose="02020603050405020304" pitchFamily="18" charset="0"/>
              </a:rPr>
              <a:t>SelectedIndex</a:t>
            </a:r>
            <a:r>
              <a:rPr lang="en-US" sz="3200" b="0">
                <a:latin typeface="Impact" panose="020B0806030902050204" pitchFamily="34" charset="0"/>
              </a:rPr>
              <a:t> </a:t>
            </a:r>
          </a:p>
        </p:txBody>
      </p:sp>
      <p:sp>
        <p:nvSpPr>
          <p:cNvPr id="10" name="Text Box 9"/>
          <p:cNvSpPr txBox="1">
            <a:spLocks noChangeArrowheads="1"/>
          </p:cNvSpPr>
          <p:nvPr/>
        </p:nvSpPr>
        <p:spPr bwMode="auto">
          <a:xfrm>
            <a:off x="914400" y="5334000"/>
            <a:ext cx="26765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800" b="0">
                <a:solidFill>
                  <a:srgbClr val="C00000"/>
                </a:solidFill>
                <a:latin typeface="Verdana" panose="020B0604030504040204" pitchFamily="34" charset="0"/>
                <a:cs typeface="Times New Roman" panose="02020603050405020304" pitchFamily="18" charset="0"/>
              </a:rPr>
              <a:t>SelectedItem</a:t>
            </a:r>
            <a:r>
              <a:rPr lang="en-US" sz="2800" b="0">
                <a:solidFill>
                  <a:srgbClr val="C00000"/>
                </a:solidFill>
                <a:latin typeface="Verdana" panose="020B0604030504040204" pitchFamily="34" charset="0"/>
              </a:rPr>
              <a:t> </a:t>
            </a:r>
          </a:p>
        </p:txBody>
      </p:sp>
      <p:sp>
        <p:nvSpPr>
          <p:cNvPr id="11" name="Text Box 10"/>
          <p:cNvSpPr txBox="1">
            <a:spLocks noChangeArrowheads="1"/>
          </p:cNvSpPr>
          <p:nvPr/>
        </p:nvSpPr>
        <p:spPr bwMode="auto">
          <a:xfrm>
            <a:off x="3962400" y="4572000"/>
            <a:ext cx="1452563" cy="457200"/>
          </a:xfrm>
          <a:prstGeom prst="rect">
            <a:avLst/>
          </a:prstGeom>
          <a:noFill/>
          <a:ln w="9525">
            <a:noFill/>
            <a:miter lim="800000"/>
            <a:headEnd/>
            <a:tailEnd/>
          </a:ln>
          <a:effectLst/>
        </p:spPr>
        <p:txBody>
          <a:bodyPr wrap="none">
            <a:spAutoFit/>
          </a:bodyPr>
          <a:lstStyle/>
          <a:p>
            <a:pPr eaLnBrk="1" hangingPunct="1">
              <a:defRPr/>
            </a:pPr>
            <a:r>
              <a:rPr lang="en-US" sz="2400">
                <a:effectLst>
                  <a:outerShdw blurRad="38100" dist="38100" dir="2700000" algn="tl">
                    <a:srgbClr val="C0C0C0"/>
                  </a:outerShdw>
                </a:effectLst>
                <a:latin typeface="Arial Black" pitchFamily="34" charset="0"/>
              </a:rPr>
              <a:t>ListBox</a:t>
            </a:r>
          </a:p>
        </p:txBody>
      </p:sp>
      <p:sp>
        <p:nvSpPr>
          <p:cNvPr id="12" name="Text Box 11"/>
          <p:cNvSpPr txBox="1">
            <a:spLocks noChangeArrowheads="1"/>
          </p:cNvSpPr>
          <p:nvPr/>
        </p:nvSpPr>
        <p:spPr bwMode="auto">
          <a:xfrm>
            <a:off x="5867400" y="3886200"/>
            <a:ext cx="286226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800" b="0">
                <a:solidFill>
                  <a:schemeClr val="hlink"/>
                </a:solidFill>
                <a:latin typeface="Verdana" panose="020B0604030504040204" pitchFamily="34" charset="0"/>
                <a:cs typeface="Times New Roman" panose="02020603050405020304" pitchFamily="18" charset="0"/>
              </a:rPr>
              <a:t>SelectedItems</a:t>
            </a:r>
            <a:r>
              <a:rPr lang="en-US" sz="2800" b="0">
                <a:solidFill>
                  <a:schemeClr val="tx1"/>
                </a:solidFill>
                <a:latin typeface="Verdana" panose="020B0604030504040204" pitchFamily="34" charset="0"/>
              </a:rPr>
              <a:t> </a:t>
            </a:r>
          </a:p>
        </p:txBody>
      </p:sp>
      <p:sp>
        <p:nvSpPr>
          <p:cNvPr id="13" name="Text Box 13"/>
          <p:cNvSpPr txBox="1">
            <a:spLocks noChangeArrowheads="1"/>
          </p:cNvSpPr>
          <p:nvPr/>
        </p:nvSpPr>
        <p:spPr bwMode="auto">
          <a:xfrm>
            <a:off x="6248400" y="4419600"/>
            <a:ext cx="18954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3200" b="0">
                <a:solidFill>
                  <a:srgbClr val="CC0000"/>
                </a:solidFill>
                <a:latin typeface="Lucida Console" panose="020B0609040504020204" pitchFamily="49" charset="0"/>
                <a:cs typeface="Times New Roman" panose="02020603050405020304" pitchFamily="18" charset="0"/>
              </a:rPr>
              <a:t>Sorted</a:t>
            </a:r>
            <a:r>
              <a:rPr lang="en-US" sz="3200" b="0">
                <a:solidFill>
                  <a:schemeClr val="tx1"/>
                </a:solidFill>
                <a:latin typeface="Lucida Console" panose="020B0609040504020204" pitchFamily="49" charset="0"/>
              </a:rPr>
              <a:t> </a:t>
            </a:r>
          </a:p>
        </p:txBody>
      </p:sp>
      <p:sp>
        <p:nvSpPr>
          <p:cNvPr id="14" name="Text Box 14"/>
          <p:cNvSpPr txBox="1">
            <a:spLocks noChangeArrowheads="1"/>
          </p:cNvSpPr>
          <p:nvPr/>
        </p:nvSpPr>
        <p:spPr bwMode="auto">
          <a:xfrm>
            <a:off x="6705600" y="5029200"/>
            <a:ext cx="10493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3200" b="0">
                <a:latin typeface="Haettenschweiler" panose="020B0706040902060204" pitchFamily="34" charset="0"/>
                <a:cs typeface="Times New Roman" panose="02020603050405020304" pitchFamily="18" charset="0"/>
              </a:rPr>
              <a:t>Text</a:t>
            </a:r>
            <a:r>
              <a:rPr lang="en-US" sz="3200" b="0">
                <a:latin typeface="Haettenschweiler" panose="020B0706040902060204" pitchFamily="34" charset="0"/>
              </a:rPr>
              <a:t> </a:t>
            </a:r>
          </a:p>
        </p:txBody>
      </p:sp>
      <p:sp>
        <p:nvSpPr>
          <p:cNvPr id="15" name="AutoShape 15"/>
          <p:cNvSpPr>
            <a:spLocks noChangeArrowheads="1"/>
          </p:cNvSpPr>
          <p:nvPr/>
        </p:nvSpPr>
        <p:spPr bwMode="auto">
          <a:xfrm>
            <a:off x="3810000" y="4495800"/>
            <a:ext cx="1752600" cy="1371600"/>
          </a:xfrm>
          <a:prstGeom prst="foldedCorner">
            <a:avLst>
              <a:gd name="adj" fmla="val 12500"/>
            </a:avLst>
          </a:prstGeom>
          <a:solidFill>
            <a:schemeClr val="accent2">
              <a:alpha val="30196"/>
            </a:schemeClr>
          </a:solidFill>
          <a:ln w="9525">
            <a:solidFill>
              <a:schemeClr val="tx2"/>
            </a:solidFill>
            <a:round/>
            <a:headEnd/>
            <a:tailEnd/>
          </a:ln>
        </p:spPr>
        <p:txBody>
          <a:bodyPr wrap="none" anchor="ct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endParaRPr lang="en-US" sz="2000">
              <a:solidFill>
                <a:schemeClr val="tx2"/>
              </a:solidFill>
              <a:latin typeface="Times New Roman" panose="02020603050405020304" pitchFamily="18" charset="0"/>
            </a:endParaRPr>
          </a:p>
        </p:txBody>
      </p:sp>
      <p:sp>
        <p:nvSpPr>
          <p:cNvPr id="16" name="Text Box 18"/>
          <p:cNvSpPr txBox="1">
            <a:spLocks noChangeArrowheads="1"/>
          </p:cNvSpPr>
          <p:nvPr/>
        </p:nvSpPr>
        <p:spPr bwMode="auto">
          <a:xfrm>
            <a:off x="3429000" y="3352800"/>
            <a:ext cx="2270125" cy="579438"/>
          </a:xfrm>
          <a:prstGeom prst="rect">
            <a:avLst/>
          </a:prstGeom>
          <a:noFill/>
          <a:ln w="9525">
            <a:noFill/>
            <a:miter lim="800000"/>
            <a:headEnd/>
            <a:tailEnd/>
          </a:ln>
          <a:effectLst/>
        </p:spPr>
        <p:txBody>
          <a:bodyPr wrap="none">
            <a:spAutoFit/>
          </a:bodyPr>
          <a:lstStyle/>
          <a:p>
            <a:pPr eaLnBrk="1" hangingPunct="1">
              <a:defRPr/>
            </a:pPr>
            <a:r>
              <a:rPr lang="en-US" sz="3200">
                <a:effectLst>
                  <a:outerShdw blurRad="38100" dist="38100" dir="2700000" algn="tl">
                    <a:srgbClr val="C0C0C0"/>
                  </a:outerShdw>
                </a:effectLst>
                <a:latin typeface="Arial Rounded MT Bold" pitchFamily="34" charset="0"/>
              </a:rPr>
              <a:t>Properties</a:t>
            </a:r>
          </a:p>
        </p:txBody>
      </p:sp>
    </p:spTree>
    <p:extLst>
      <p:ext uri="{BB962C8B-B14F-4D97-AF65-F5344CB8AC3E}">
        <p14:creationId xmlns:p14="http://schemas.microsoft.com/office/powerpoint/2010/main" val="317218643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in)">
                                      <p:cBhvr>
                                        <p:cTn id="10" dur="500"/>
                                        <p:tgtEl>
                                          <p:spTgt spid="8"/>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ox(in)">
                                      <p:cBhvr>
                                        <p:cTn id="13" dur="500"/>
                                        <p:tgtEl>
                                          <p:spTgt spid="9"/>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ox(in)">
                                      <p:cBhvr>
                                        <p:cTn id="16" dur="500"/>
                                        <p:tgtEl>
                                          <p:spTgt spid="10"/>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ox(in)">
                                      <p:cBhvr>
                                        <p:cTn id="19" dur="500"/>
                                        <p:tgtEl>
                                          <p:spTgt spid="11"/>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500"/>
                                        <p:tgtEl>
                                          <p:spTgt spid="1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ox(in)">
                                      <p:cBhvr>
                                        <p:cTn id="25" dur="500"/>
                                        <p:tgtEl>
                                          <p:spTgt spid="14"/>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ox(in)">
                                      <p:cBhvr>
                                        <p:cTn id="28" dur="500"/>
                                        <p:tgtEl>
                                          <p:spTgt spid="15"/>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box(in)">
                                      <p:cBhvr>
                                        <p:cTn id="31" dur="500"/>
                                        <p:tgtEl>
                                          <p:spTgt spid="16"/>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ox(in)">
                                      <p:cBhvr>
                                        <p:cTn id="3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animBg="1"/>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5</a:t>
            </a:fld>
            <a:endParaRPr lang="en-US" dirty="0"/>
          </a:p>
        </p:txBody>
      </p:sp>
      <p:sp>
        <p:nvSpPr>
          <p:cNvPr id="17" name="Rectangle 3"/>
          <p:cNvSpPr txBox="1">
            <a:spLocks noChangeArrowheads="1"/>
          </p:cNvSpPr>
          <p:nvPr/>
        </p:nvSpPr>
        <p:spPr bwMode="auto">
          <a:xfrm>
            <a:off x="457200" y="12954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i="1" smtClean="0">
                <a:effectLst>
                  <a:outerShdw blurRad="38100" dist="38100" dir="2700000" algn="tl">
                    <a:srgbClr val="C0C0C0"/>
                  </a:outerShdw>
                </a:effectLst>
              </a:rPr>
              <a:t>Method &amp; Event</a:t>
            </a:r>
          </a:p>
        </p:txBody>
      </p:sp>
      <p:sp>
        <p:nvSpPr>
          <p:cNvPr id="18" name="Text Box 5"/>
          <p:cNvSpPr txBox="1">
            <a:spLocks noChangeArrowheads="1"/>
          </p:cNvSpPr>
          <p:nvPr/>
        </p:nvSpPr>
        <p:spPr bwMode="auto">
          <a:xfrm>
            <a:off x="4648200" y="3048000"/>
            <a:ext cx="1452563" cy="457200"/>
          </a:xfrm>
          <a:prstGeom prst="rect">
            <a:avLst/>
          </a:prstGeom>
          <a:noFill/>
          <a:ln w="9525">
            <a:noFill/>
            <a:miter lim="800000"/>
            <a:headEnd/>
            <a:tailEnd/>
          </a:ln>
          <a:effectLst/>
        </p:spPr>
        <p:txBody>
          <a:bodyPr wrap="none">
            <a:spAutoFit/>
          </a:bodyPr>
          <a:lstStyle/>
          <a:p>
            <a:pPr eaLnBrk="1" hangingPunct="1">
              <a:defRPr/>
            </a:pPr>
            <a:r>
              <a:rPr lang="en-US" sz="2400">
                <a:effectLst>
                  <a:outerShdw blurRad="38100" dist="38100" dir="2700000" algn="tl">
                    <a:srgbClr val="C0C0C0"/>
                  </a:outerShdw>
                </a:effectLst>
                <a:latin typeface="Arial Black" pitchFamily="34" charset="0"/>
              </a:rPr>
              <a:t>ListBox</a:t>
            </a:r>
          </a:p>
        </p:txBody>
      </p:sp>
      <p:sp>
        <p:nvSpPr>
          <p:cNvPr id="19" name="AutoShape 6"/>
          <p:cNvSpPr>
            <a:spLocks noChangeArrowheads="1"/>
          </p:cNvSpPr>
          <p:nvPr/>
        </p:nvSpPr>
        <p:spPr bwMode="auto">
          <a:xfrm>
            <a:off x="4495800" y="2667000"/>
            <a:ext cx="1752600" cy="1371600"/>
          </a:xfrm>
          <a:prstGeom prst="foldedCorner">
            <a:avLst>
              <a:gd name="adj" fmla="val 12500"/>
            </a:avLst>
          </a:prstGeom>
          <a:solidFill>
            <a:schemeClr val="accent2">
              <a:alpha val="20000"/>
            </a:schemeClr>
          </a:solidFill>
          <a:ln w="9525">
            <a:solidFill>
              <a:schemeClr val="tx2"/>
            </a:solidFill>
            <a:round/>
            <a:headEnd/>
            <a:tailEnd/>
          </a:ln>
        </p:spPr>
        <p:txBody>
          <a:bodyPr wrap="none" anchor="ct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endParaRPr lang="en-US" sz="2000">
              <a:solidFill>
                <a:schemeClr val="tx2"/>
              </a:solidFill>
              <a:latin typeface="Times New Roman" panose="02020603050405020304" pitchFamily="18" charset="0"/>
            </a:endParaRPr>
          </a:p>
        </p:txBody>
      </p:sp>
      <p:sp>
        <p:nvSpPr>
          <p:cNvPr id="20" name="Text Box 7"/>
          <p:cNvSpPr txBox="1">
            <a:spLocks noChangeArrowheads="1"/>
          </p:cNvSpPr>
          <p:nvPr/>
        </p:nvSpPr>
        <p:spPr bwMode="auto">
          <a:xfrm>
            <a:off x="914400" y="2590800"/>
            <a:ext cx="27527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800" b="0">
                <a:solidFill>
                  <a:srgbClr val="C00000"/>
                </a:solidFill>
                <a:latin typeface="Verdana" panose="020B0604030504040204" pitchFamily="34" charset="0"/>
                <a:cs typeface="Times New Roman" panose="02020603050405020304" pitchFamily="18" charset="0"/>
              </a:rPr>
              <a:t>ClearSelected</a:t>
            </a:r>
            <a:r>
              <a:rPr lang="en-US" sz="2800" b="0">
                <a:solidFill>
                  <a:srgbClr val="C00000"/>
                </a:solidFill>
                <a:latin typeface="Verdana" panose="020B0604030504040204" pitchFamily="34" charset="0"/>
              </a:rPr>
              <a:t> </a:t>
            </a:r>
          </a:p>
        </p:txBody>
      </p:sp>
      <p:sp>
        <p:nvSpPr>
          <p:cNvPr id="21" name="Text Box 8"/>
          <p:cNvSpPr txBox="1">
            <a:spLocks noChangeArrowheads="1"/>
          </p:cNvSpPr>
          <p:nvPr/>
        </p:nvSpPr>
        <p:spPr bwMode="auto">
          <a:xfrm>
            <a:off x="1066800" y="4343400"/>
            <a:ext cx="19065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800" b="0">
                <a:solidFill>
                  <a:srgbClr val="134D53"/>
                </a:solidFill>
                <a:cs typeface="Times New Roman" panose="02020603050405020304" pitchFamily="18" charset="0"/>
              </a:rPr>
              <a:t>FindString</a:t>
            </a:r>
            <a:r>
              <a:rPr lang="en-US" sz="2800" b="0">
                <a:solidFill>
                  <a:schemeClr val="tx1"/>
                </a:solidFill>
              </a:rPr>
              <a:t> </a:t>
            </a:r>
          </a:p>
        </p:txBody>
      </p:sp>
      <p:sp>
        <p:nvSpPr>
          <p:cNvPr id="22" name="Text Box 9"/>
          <p:cNvSpPr txBox="1">
            <a:spLocks noChangeArrowheads="1"/>
          </p:cNvSpPr>
          <p:nvPr/>
        </p:nvSpPr>
        <p:spPr bwMode="auto">
          <a:xfrm>
            <a:off x="914400" y="3200400"/>
            <a:ext cx="22415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800" b="0">
                <a:solidFill>
                  <a:srgbClr val="002060"/>
                </a:solidFill>
                <a:latin typeface="Arial Unicode MS" panose="020B0604020202020204" pitchFamily="34" charset="-128"/>
                <a:cs typeface="Times New Roman" panose="02020603050405020304" pitchFamily="18" charset="0"/>
              </a:rPr>
              <a:t>GetSelected</a:t>
            </a:r>
            <a:r>
              <a:rPr lang="en-US" sz="2800" b="0">
                <a:solidFill>
                  <a:srgbClr val="002060"/>
                </a:solidFill>
                <a:latin typeface="Arial Unicode MS" panose="020B0604020202020204" pitchFamily="34" charset="-128"/>
              </a:rPr>
              <a:t> </a:t>
            </a:r>
          </a:p>
        </p:txBody>
      </p:sp>
      <p:sp>
        <p:nvSpPr>
          <p:cNvPr id="23" name="Text Box 10"/>
          <p:cNvSpPr txBox="1">
            <a:spLocks noChangeArrowheads="1"/>
          </p:cNvSpPr>
          <p:nvPr/>
        </p:nvSpPr>
        <p:spPr bwMode="auto">
          <a:xfrm>
            <a:off x="914400" y="3810000"/>
            <a:ext cx="220186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800" b="0">
                <a:solidFill>
                  <a:srgbClr val="C00000"/>
                </a:solidFill>
                <a:latin typeface="Arial Unicode MS" panose="020B0604020202020204" pitchFamily="34" charset="-128"/>
                <a:cs typeface="Times New Roman" panose="02020603050405020304" pitchFamily="18" charset="0"/>
              </a:rPr>
              <a:t>SetSelected</a:t>
            </a:r>
            <a:r>
              <a:rPr lang="en-US" sz="2800" b="0">
                <a:solidFill>
                  <a:srgbClr val="C00000"/>
                </a:solidFill>
                <a:latin typeface="Arial Unicode MS" panose="020B0604020202020204" pitchFamily="34" charset="-128"/>
              </a:rPr>
              <a:t> </a:t>
            </a:r>
          </a:p>
        </p:txBody>
      </p:sp>
      <p:sp>
        <p:nvSpPr>
          <p:cNvPr id="24" name="Text Box 11"/>
          <p:cNvSpPr txBox="1">
            <a:spLocks noChangeArrowheads="1"/>
          </p:cNvSpPr>
          <p:nvPr/>
        </p:nvSpPr>
        <p:spPr bwMode="auto">
          <a:xfrm>
            <a:off x="4621213" y="4495800"/>
            <a:ext cx="38830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800" b="0">
                <a:solidFill>
                  <a:srgbClr val="C00000"/>
                </a:solidFill>
                <a:latin typeface="Trebuchet MS" panose="020B0603020202020204" pitchFamily="34" charset="0"/>
                <a:cs typeface="Times New Roman" panose="02020603050405020304" pitchFamily="18" charset="0"/>
              </a:rPr>
              <a:t>SelectedIndexChanged</a:t>
            </a:r>
            <a:r>
              <a:rPr lang="en-US" sz="2800" b="0">
                <a:solidFill>
                  <a:srgbClr val="C00000"/>
                </a:solidFill>
                <a:latin typeface="Trebuchet MS" panose="020B0603020202020204" pitchFamily="34" charset="0"/>
              </a:rPr>
              <a:t> </a:t>
            </a:r>
          </a:p>
        </p:txBody>
      </p:sp>
      <p:sp>
        <p:nvSpPr>
          <p:cNvPr id="25" name="Text Box 12"/>
          <p:cNvSpPr txBox="1">
            <a:spLocks noChangeArrowheads="1"/>
          </p:cNvSpPr>
          <p:nvPr/>
        </p:nvSpPr>
        <p:spPr bwMode="auto">
          <a:xfrm>
            <a:off x="4144963" y="5195888"/>
            <a:ext cx="438943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800" b="0">
                <a:solidFill>
                  <a:srgbClr val="FF6600"/>
                </a:solidFill>
                <a:latin typeface="Verdana" panose="020B0604030504040204" pitchFamily="34" charset="0"/>
                <a:cs typeface="Times New Roman" panose="02020603050405020304" pitchFamily="18" charset="0"/>
              </a:rPr>
              <a:t>SelectedValueChanged</a:t>
            </a:r>
            <a:r>
              <a:rPr lang="en-US" sz="2800" b="0">
                <a:solidFill>
                  <a:srgbClr val="FF6600"/>
                </a:solidFill>
                <a:latin typeface="Verdana" panose="020B0604030504040204" pitchFamily="34" charset="0"/>
              </a:rPr>
              <a:t> </a:t>
            </a:r>
          </a:p>
        </p:txBody>
      </p:sp>
      <p:sp>
        <p:nvSpPr>
          <p:cNvPr id="26" name="Text Box 13"/>
          <p:cNvSpPr txBox="1">
            <a:spLocks noChangeArrowheads="1"/>
          </p:cNvSpPr>
          <p:nvPr/>
        </p:nvSpPr>
        <p:spPr bwMode="auto">
          <a:xfrm>
            <a:off x="1295400" y="1981200"/>
            <a:ext cx="1654175" cy="579438"/>
          </a:xfrm>
          <a:prstGeom prst="rect">
            <a:avLst/>
          </a:prstGeom>
          <a:noFill/>
          <a:ln w="9525">
            <a:noFill/>
            <a:miter lim="800000"/>
            <a:headEnd/>
            <a:tailEnd/>
          </a:ln>
          <a:effectLst/>
        </p:spPr>
        <p:txBody>
          <a:bodyPr wrap="none">
            <a:spAutoFit/>
          </a:bodyPr>
          <a:lstStyle/>
          <a:p>
            <a:pPr eaLnBrk="1" hangingPunct="1">
              <a:defRPr/>
            </a:pPr>
            <a:r>
              <a:rPr lang="en-US" sz="3200">
                <a:effectLst>
                  <a:outerShdw blurRad="38100" dist="38100" dir="2700000" algn="tl">
                    <a:srgbClr val="C0C0C0"/>
                  </a:outerShdw>
                </a:effectLst>
                <a:latin typeface="Arial Rounded MT Bold" pitchFamily="34" charset="0"/>
              </a:rPr>
              <a:t>Method</a:t>
            </a:r>
          </a:p>
        </p:txBody>
      </p:sp>
      <p:sp>
        <p:nvSpPr>
          <p:cNvPr id="27" name="Text Box 14"/>
          <p:cNvSpPr txBox="1">
            <a:spLocks noChangeArrowheads="1"/>
          </p:cNvSpPr>
          <p:nvPr/>
        </p:nvSpPr>
        <p:spPr bwMode="auto">
          <a:xfrm>
            <a:off x="7010400" y="3786188"/>
            <a:ext cx="1308100" cy="579437"/>
          </a:xfrm>
          <a:prstGeom prst="rect">
            <a:avLst/>
          </a:prstGeom>
          <a:noFill/>
          <a:ln w="9525">
            <a:noFill/>
            <a:miter lim="800000"/>
            <a:headEnd/>
            <a:tailEnd/>
          </a:ln>
          <a:effectLst/>
        </p:spPr>
        <p:txBody>
          <a:bodyPr wrap="none">
            <a:spAutoFit/>
          </a:bodyPr>
          <a:lstStyle/>
          <a:p>
            <a:pPr eaLnBrk="1" hangingPunct="1">
              <a:defRPr/>
            </a:pPr>
            <a:r>
              <a:rPr lang="en-US" sz="3200">
                <a:effectLst>
                  <a:outerShdw blurRad="38100" dist="38100" dir="2700000" algn="tl">
                    <a:srgbClr val="C0C0C0"/>
                  </a:outerShdw>
                </a:effectLst>
                <a:latin typeface="Arial Rounded MT Bold" pitchFamily="34" charset="0"/>
              </a:rPr>
              <a:t>Event</a:t>
            </a:r>
          </a:p>
        </p:txBody>
      </p:sp>
      <p:sp>
        <p:nvSpPr>
          <p:cNvPr id="28" name="AutoShape 15"/>
          <p:cNvSpPr>
            <a:spLocks noChangeArrowheads="1"/>
          </p:cNvSpPr>
          <p:nvPr/>
        </p:nvSpPr>
        <p:spPr bwMode="auto">
          <a:xfrm>
            <a:off x="6477000" y="3962400"/>
            <a:ext cx="609600" cy="381000"/>
          </a:xfrm>
          <a:prstGeom prst="lightningBolt">
            <a:avLst/>
          </a:prstGeom>
          <a:solidFill>
            <a:srgbClr val="FFFF00"/>
          </a:solidFill>
          <a:ln w="9525">
            <a:solidFill>
              <a:srgbClr val="FFFF00"/>
            </a:solidFill>
            <a:miter lim="800000"/>
            <a:headEnd/>
            <a:tailEnd/>
          </a:ln>
        </p:spPr>
        <p:txBody>
          <a:bodyPr wrap="none" anchor="ct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endParaRPr lang="en-US" sz="2000">
              <a:solidFill>
                <a:schemeClr val="tx2"/>
              </a:solidFill>
              <a:latin typeface="Times New Roman" panose="02020603050405020304" pitchFamily="18" charset="0"/>
            </a:endParaRPr>
          </a:p>
        </p:txBody>
      </p:sp>
    </p:spTree>
    <p:extLst>
      <p:ext uri="{BB962C8B-B14F-4D97-AF65-F5344CB8AC3E}">
        <p14:creationId xmlns:p14="http://schemas.microsoft.com/office/powerpoint/2010/main" val="369448952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ox(in)">
                                      <p:cBhvr>
                                        <p:cTn id="7" dur="500"/>
                                        <p:tgtEl>
                                          <p:spTgt spid="18"/>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ox(in)">
                                      <p:cBhvr>
                                        <p:cTn id="10" dur="500"/>
                                        <p:tgtEl>
                                          <p:spTgt spid="19"/>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ox(in)">
                                      <p:cBhvr>
                                        <p:cTn id="13" dur="500"/>
                                        <p:tgtEl>
                                          <p:spTgt spid="20"/>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ox(in)">
                                      <p:cBhvr>
                                        <p:cTn id="16" dur="500"/>
                                        <p:tgtEl>
                                          <p:spTgt spid="21"/>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box(in)">
                                      <p:cBhvr>
                                        <p:cTn id="19" dur="500"/>
                                        <p:tgtEl>
                                          <p:spTgt spid="22"/>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ox(in)">
                                      <p:cBhvr>
                                        <p:cTn id="22" dur="500"/>
                                        <p:tgtEl>
                                          <p:spTgt spid="2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box(in)">
                                      <p:cBhvr>
                                        <p:cTn id="25" dur="500"/>
                                        <p:tgtEl>
                                          <p:spTgt spid="24"/>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box(in)">
                                      <p:cBhvr>
                                        <p:cTn id="28" dur="500"/>
                                        <p:tgtEl>
                                          <p:spTgt spid="25"/>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box(in)">
                                      <p:cBhvr>
                                        <p:cTn id="31" dur="500"/>
                                        <p:tgtEl>
                                          <p:spTgt spid="27"/>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box(in)">
                                      <p:cBhvr>
                                        <p:cTn id="34" dur="500"/>
                                        <p:tgtEl>
                                          <p:spTgt spid="28"/>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box(in)">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0" grpId="0"/>
      <p:bldP spid="21" grpId="0"/>
      <p:bldP spid="22" grpId="0"/>
      <p:bldP spid="23" grpId="0"/>
      <p:bldP spid="24" grpId="0"/>
      <p:bldP spid="25" grpId="0"/>
      <p:bldP spid="26" grpId="0"/>
      <p:bldP spid="27" grpId="0"/>
      <p:bldP spid="2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6</a:t>
            </a:fld>
            <a:endParaRPr lang="en-US" dirty="0"/>
          </a:p>
        </p:txBody>
      </p:sp>
      <p:graphicFrame>
        <p:nvGraphicFramePr>
          <p:cNvPr id="7" name="Group 47"/>
          <p:cNvGraphicFramePr>
            <a:graphicFrameLocks noGrp="1"/>
          </p:cNvGraphicFramePr>
          <p:nvPr>
            <p:extLst>
              <p:ext uri="{D42A27DB-BD31-4B8C-83A1-F6EECF244321}">
                <p14:modId xmlns:p14="http://schemas.microsoft.com/office/powerpoint/2010/main" val="2488673584"/>
              </p:ext>
            </p:extLst>
          </p:nvPr>
        </p:nvGraphicFramePr>
        <p:xfrm>
          <a:off x="609600" y="1160463"/>
          <a:ext cx="7620000" cy="4706937"/>
        </p:xfrm>
        <a:graphic>
          <a:graphicData uri="http://schemas.openxmlformats.org/drawingml/2006/table">
            <a:tbl>
              <a:tblPr/>
              <a:tblGrid>
                <a:gridCol w="2286000"/>
                <a:gridCol w="5334000"/>
              </a:tblGrid>
              <a:tr h="396219">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1" u="none" strike="noStrike" cap="none" normalizeH="0" baseline="0" smtClean="0">
                          <a:ln>
                            <a:noFill/>
                          </a:ln>
                          <a:solidFill>
                            <a:srgbClr val="0F1657"/>
                          </a:solidFill>
                          <a:effectLst/>
                          <a:latin typeface="Arial" charset="0"/>
                        </a:rPr>
                        <a:t>Thuộc tính</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FBF39">
                        <a:alpha val="49803"/>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1" i="0" u="none" strike="noStrike" cap="none" normalizeH="0" baseline="0" smtClean="0">
                        <a:ln>
                          <a:noFill/>
                        </a:ln>
                        <a:solidFill>
                          <a:srgbClr val="0F1657"/>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FBF39">
                        <a:alpha val="49803"/>
                      </a:srgbClr>
                    </a:solidFill>
                  </a:tcPr>
                </a:tc>
              </a:tr>
              <a:tr h="40791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BorderStyle</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Kiểu đường viền</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74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DataSource</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Tập dữ liệu vào điều khiển</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56">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DisplayMember</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Tên của trường tương ứng với chuỗi trình bày trên điều khiển</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56">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MultiColumn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Cho phép trình bày danh sách phần tử trên điều khiển có nhiều cột</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92009">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Items</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Tập các phần tử trong điều khiển,bạn có thể sử dụng phương thức Add và AddRange để thêm chuỗi hay phần tử với khóa và giá trị vào điều khiển ListBox</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3909">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ColumnWidth</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Chiều rộng của mỗi cột nếu phần tử trình bày trên điều khiển có nhiều cột</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423399976"/>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7</a:t>
            </a:fld>
            <a:endParaRPr lang="en-US" dirty="0"/>
          </a:p>
        </p:txBody>
      </p:sp>
      <p:graphicFrame>
        <p:nvGraphicFramePr>
          <p:cNvPr id="7" name="Group 50"/>
          <p:cNvGraphicFramePr>
            <a:graphicFrameLocks noGrp="1"/>
          </p:cNvGraphicFramePr>
          <p:nvPr>
            <p:extLst>
              <p:ext uri="{D42A27DB-BD31-4B8C-83A1-F6EECF244321}">
                <p14:modId xmlns:p14="http://schemas.microsoft.com/office/powerpoint/2010/main" val="2960837096"/>
              </p:ext>
            </p:extLst>
          </p:nvPr>
        </p:nvGraphicFramePr>
        <p:xfrm>
          <a:off x="655638" y="1165225"/>
          <a:ext cx="7497762" cy="5006975"/>
        </p:xfrm>
        <a:graphic>
          <a:graphicData uri="http://schemas.openxmlformats.org/drawingml/2006/table">
            <a:tbl>
              <a:tblPr/>
              <a:tblGrid>
                <a:gridCol w="2163762"/>
                <a:gridCol w="5334000"/>
              </a:tblGrid>
              <a:tr h="39624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1" u="none" strike="noStrike" cap="none" normalizeH="0" baseline="0" smtClean="0">
                          <a:ln>
                            <a:noFill/>
                          </a:ln>
                          <a:solidFill>
                            <a:srgbClr val="0F1657"/>
                          </a:solidFill>
                          <a:effectLst/>
                          <a:latin typeface="Arial" charset="0"/>
                        </a:rPr>
                        <a:t>Thuộc tính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FBF39">
                        <a:alpha val="49803"/>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1" i="0" u="none" strike="noStrike" cap="none" normalizeH="0" baseline="0" smtClean="0">
                        <a:ln>
                          <a:noFill/>
                        </a:ln>
                        <a:solidFill>
                          <a:srgbClr val="0F1657"/>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FBF39">
                        <a:alpha val="49803"/>
                      </a:srgbClr>
                    </a:solidFill>
                  </a:tcPr>
                </a:tc>
              </a:tr>
              <a:tr h="64008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Sorted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Nếu chọn True thì danh sách xếp tăng dần theo giá trị</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8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ValueMember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Giá trị ứng với khóa nếu phần tử có khóa và giá trị</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8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SelectionMode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Cho phép chọn một hay nhiều phần tử cùng một lúc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76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SelectedItems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Trả về tập phần tử được chọn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8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SelectedItem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Gán và lấy giá trị object ứng với phần tử đang chọn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8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SelectedValue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Gán hay lấy giá trị ứng với phần tử kiểu object đang chọn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0929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SelectedIndex</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Gán hay lấy giá trị chỉ mục tương ứng với phần tử đang chọn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484784370"/>
      </p:ext>
    </p:extLst>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8</a:t>
            </a:fld>
            <a:endParaRPr lang="en-US" dirty="0"/>
          </a:p>
        </p:txBody>
      </p:sp>
      <p:graphicFrame>
        <p:nvGraphicFramePr>
          <p:cNvPr id="7" name="Group 49"/>
          <p:cNvGraphicFramePr>
            <a:graphicFrameLocks noGrp="1"/>
          </p:cNvGraphicFramePr>
          <p:nvPr>
            <p:extLst>
              <p:ext uri="{D42A27DB-BD31-4B8C-83A1-F6EECF244321}">
                <p14:modId xmlns:p14="http://schemas.microsoft.com/office/powerpoint/2010/main" val="739578993"/>
              </p:ext>
            </p:extLst>
          </p:nvPr>
        </p:nvGraphicFramePr>
        <p:xfrm>
          <a:off x="601713" y="1233488"/>
          <a:ext cx="7704087" cy="3291916"/>
        </p:xfrm>
        <a:graphic>
          <a:graphicData uri="http://schemas.openxmlformats.org/drawingml/2006/table">
            <a:tbl>
              <a:tblPr/>
              <a:tblGrid>
                <a:gridCol w="2827287"/>
                <a:gridCol w="4876800"/>
              </a:tblGrid>
              <a:tr h="396276">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1" u="none" strike="noStrike" cap="none" normalizeH="0" baseline="0" smtClean="0">
                          <a:ln>
                            <a:noFill/>
                          </a:ln>
                          <a:solidFill>
                            <a:srgbClr val="0F1657"/>
                          </a:solidFill>
                          <a:effectLst/>
                          <a:latin typeface="Arial" charset="0"/>
                        </a:rPr>
                        <a:t>Event</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folHlink">
                        <a:alpha val="50195"/>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0" i="0" u="none" strike="noStrike" cap="none" normalizeH="0" baseline="0" smtClean="0">
                        <a:ln>
                          <a:noFill/>
                        </a:ln>
                        <a:solidFill>
                          <a:srgbClr val="0F1657"/>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folHlink">
                        <a:alpha val="50195"/>
                      </a:schemeClr>
                    </a:solidFill>
                  </a:tcPr>
                </a:tc>
              </a:tr>
              <a:tr h="64013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DoubleClick</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người sử dụng Double Click trên phần tử</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9821">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MouseClick</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người sử dụng Click trên điều khiển</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13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MouseDoubleClick</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người sử dụng Double Click trên điều khiển</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79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SelectedIndexChanged</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chỉ mục của phần tử thay đổi</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79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SelectedValueChange</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thay đổi giá trị của phần tử </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599823402"/>
      </p:ext>
    </p:extLst>
  </p:cSld>
  <p:clrMapOvr>
    <a:masterClrMapping/>
  </p:clrMapOvr>
  <p:transition spd="med">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9</a:t>
            </a:fld>
            <a:endParaRPr lang="en-US" dirty="0"/>
          </a:p>
        </p:txBody>
      </p:sp>
      <p:graphicFrame>
        <p:nvGraphicFramePr>
          <p:cNvPr id="4" name="Group 58"/>
          <p:cNvGraphicFramePr>
            <a:graphicFrameLocks noGrp="1"/>
          </p:cNvGraphicFramePr>
          <p:nvPr>
            <p:extLst>
              <p:ext uri="{D42A27DB-BD31-4B8C-83A1-F6EECF244321}">
                <p14:modId xmlns:p14="http://schemas.microsoft.com/office/powerpoint/2010/main" val="2626491831"/>
              </p:ext>
            </p:extLst>
          </p:nvPr>
        </p:nvGraphicFramePr>
        <p:xfrm>
          <a:off x="468313" y="1233488"/>
          <a:ext cx="7919799" cy="4693992"/>
        </p:xfrm>
        <a:graphic>
          <a:graphicData uri="http://schemas.openxmlformats.org/drawingml/2006/table">
            <a:tbl>
              <a:tblPr/>
              <a:tblGrid>
                <a:gridCol w="3036887"/>
                <a:gridCol w="4882912"/>
              </a:tblGrid>
              <a:tr h="39627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1" u="none" strike="noStrike" cap="none" normalizeH="0" baseline="0" smtClean="0">
                          <a:ln>
                            <a:noFill/>
                          </a:ln>
                          <a:solidFill>
                            <a:srgbClr val="0F1657"/>
                          </a:solidFill>
                          <a:effectLst/>
                          <a:latin typeface="Arial" charset="0"/>
                        </a:rPr>
                        <a:t>Event</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folHlink">
                        <a:alpha val="50195"/>
                      </a:schemeClr>
                    </a:solidFill>
                  </a:tcPr>
                </a:tc>
                <a:tc>
                  <a:txBody>
                    <a:bodyPr/>
                    <a:lstStyle/>
                    <a:p>
                      <a:endParaRPr lang="en-US"/>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folHlink">
                        <a:alpha val="50195"/>
                      </a:schemeClr>
                    </a:solidFill>
                  </a:tcPr>
                </a:tc>
              </a:tr>
              <a:tr h="64012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DisplayMemberChanged</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tên cột khai báo trong thuộc tính DisplayMember thay đổi</a:t>
                      </a: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12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ValueMemberChanged</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tên cột khai báo trong thuộc tính ValueMember thay đổi</a:t>
                      </a: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78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EnabledChanged</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thuộc tính Enabled thay đổi giá trị</a:t>
                      </a: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78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VisibleChanged</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thuộc tính Visible thay đổi giá trị</a:t>
                      </a: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788">
                <a:tc gridSpan="2">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Phương thức</a:t>
                      </a:r>
                    </a:p>
                  </a:txBody>
                  <a:tcPr marT="45723" marB="45723"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folHlink"/>
                    </a:solidFill>
                  </a:tcPr>
                </a:tc>
                <a:tc hMerge="1">
                  <a:txBody>
                    <a:bodyPr/>
                    <a:lstStyle/>
                    <a:p>
                      <a:endParaRPr lang="en-US"/>
                    </a:p>
                  </a:txBody>
                  <a:tcPr/>
                </a:tc>
              </a:tr>
              <a:tr h="36578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Items.</a:t>
                      </a:r>
                      <a:r>
                        <a:rPr kumimoji="0" lang="en-US" sz="2000" b="0" i="0" u="none" strike="noStrike" cap="none" normalizeH="0" baseline="0" smtClean="0">
                          <a:ln>
                            <a:noFill/>
                          </a:ln>
                          <a:solidFill>
                            <a:srgbClr val="0F1657"/>
                          </a:solidFill>
                          <a:effectLst/>
                          <a:latin typeface="Arial" charset="0"/>
                        </a:rPr>
                        <a:t>Add</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Thêm chuỗi hay đối tượng vào điều khiển</a:t>
                      </a: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12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Items.</a:t>
                      </a:r>
                      <a:r>
                        <a:rPr kumimoji="0" lang="en-US" sz="2000" b="0" i="0" u="none" strike="noStrike" cap="none" normalizeH="0" baseline="0" smtClean="0">
                          <a:ln>
                            <a:noFill/>
                          </a:ln>
                          <a:solidFill>
                            <a:srgbClr val="0F1657"/>
                          </a:solidFill>
                          <a:effectLst/>
                          <a:latin typeface="Arial" charset="0"/>
                        </a:rPr>
                        <a:t>AddRange</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Thêm tập gồm chuỗi hay nhiều đối tượng vào điều khiển</a:t>
                      </a: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51737912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10</a:t>
            </a:fld>
            <a:endParaRPr lang="en-US" dirty="0"/>
          </a:p>
        </p:txBody>
      </p:sp>
      <p:sp>
        <p:nvSpPr>
          <p:cNvPr id="4" name="Rectangle 3"/>
          <p:cNvSpPr txBox="1">
            <a:spLocks noChangeArrowheads="1"/>
          </p:cNvSpPr>
          <p:nvPr/>
        </p:nvSpPr>
        <p:spPr bwMode="auto">
          <a:xfrm>
            <a:off x="457200" y="9906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mtClean="0"/>
              <a:t>Thuộc tính </a:t>
            </a:r>
            <a:r>
              <a:rPr lang="en-US" smtClean="0">
                <a:solidFill>
                  <a:srgbClr val="FF0000"/>
                </a:solidFill>
                <a:effectLst>
                  <a:outerShdw blurRad="38100" dist="38100" dir="2700000" algn="tl">
                    <a:srgbClr val="C0C0C0"/>
                  </a:outerShdw>
                </a:effectLst>
              </a:rPr>
              <a:t>Items</a:t>
            </a:r>
            <a:r>
              <a:rPr lang="en-US" smtClean="0"/>
              <a:t> cho phép thêm item vào ListBox</a:t>
            </a:r>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057400"/>
            <a:ext cx="2333625"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3124200"/>
            <a:ext cx="224790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9800" y="2019300"/>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Freeform 7"/>
          <p:cNvSpPr>
            <a:spLocks/>
          </p:cNvSpPr>
          <p:nvPr/>
        </p:nvSpPr>
        <p:spPr bwMode="auto">
          <a:xfrm>
            <a:off x="2527300" y="2362200"/>
            <a:ext cx="711200" cy="4000500"/>
          </a:xfrm>
          <a:custGeom>
            <a:avLst/>
            <a:gdLst>
              <a:gd name="T0" fmla="*/ 2147483646 w 448"/>
              <a:gd name="T1" fmla="*/ 2147483646 h 2520"/>
              <a:gd name="T2" fmla="*/ 0 w 448"/>
              <a:gd name="T3" fmla="*/ 0 h 2520"/>
              <a:gd name="T4" fmla="*/ 0 w 448"/>
              <a:gd name="T5" fmla="*/ 2147483646 h 2520"/>
              <a:gd name="T6" fmla="*/ 2147483646 w 448"/>
              <a:gd name="T7" fmla="*/ 2147483646 h 2520"/>
              <a:gd name="T8" fmla="*/ 2147483646 w 448"/>
              <a:gd name="T9" fmla="*/ 2147483646 h 2520"/>
              <a:gd name="T10" fmla="*/ 2147483646 w 448"/>
              <a:gd name="T11" fmla="*/ 2147483646 h 2520"/>
              <a:gd name="T12" fmla="*/ 0 60000 65536"/>
              <a:gd name="T13" fmla="*/ 0 60000 65536"/>
              <a:gd name="T14" fmla="*/ 0 60000 65536"/>
              <a:gd name="T15" fmla="*/ 0 60000 65536"/>
              <a:gd name="T16" fmla="*/ 0 60000 65536"/>
              <a:gd name="T17" fmla="*/ 0 60000 65536"/>
              <a:gd name="T18" fmla="*/ 0 w 448"/>
              <a:gd name="T19" fmla="*/ 0 h 2520"/>
              <a:gd name="T20" fmla="*/ 448 w 448"/>
              <a:gd name="T21" fmla="*/ 2520 h 2520"/>
            </a:gdLst>
            <a:ahLst/>
            <a:cxnLst>
              <a:cxn ang="T12">
                <a:pos x="T0" y="T1"/>
              </a:cxn>
              <a:cxn ang="T13">
                <a:pos x="T2" y="T3"/>
              </a:cxn>
              <a:cxn ang="T14">
                <a:pos x="T4" y="T5"/>
              </a:cxn>
              <a:cxn ang="T15">
                <a:pos x="T6" y="T7"/>
              </a:cxn>
              <a:cxn ang="T16">
                <a:pos x="T8" y="T9"/>
              </a:cxn>
              <a:cxn ang="T17">
                <a:pos x="T10" y="T11"/>
              </a:cxn>
            </a:cxnLst>
            <a:rect l="T18" t="T19" r="T20" b="T21"/>
            <a:pathLst>
              <a:path w="448" h="2520">
                <a:moveTo>
                  <a:pt x="440" y="496"/>
                </a:moveTo>
                <a:lnTo>
                  <a:pt x="0" y="0"/>
                </a:lnTo>
                <a:lnTo>
                  <a:pt x="0" y="680"/>
                </a:lnTo>
                <a:lnTo>
                  <a:pt x="448" y="2520"/>
                </a:lnTo>
                <a:lnTo>
                  <a:pt x="448" y="488"/>
                </a:lnTo>
                <a:lnTo>
                  <a:pt x="440" y="496"/>
                </a:lnTo>
                <a:close/>
              </a:path>
            </a:pathLst>
          </a:custGeom>
          <a:solidFill>
            <a:schemeClr val="accent1">
              <a:alpha val="38823"/>
            </a:schemeClr>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p>
            <a:endParaRPr lang="en-US"/>
          </a:p>
        </p:txBody>
      </p:sp>
      <p:sp>
        <p:nvSpPr>
          <p:cNvPr id="10" name="Freeform 8"/>
          <p:cNvSpPr>
            <a:spLocks/>
          </p:cNvSpPr>
          <p:nvPr/>
        </p:nvSpPr>
        <p:spPr bwMode="auto">
          <a:xfrm>
            <a:off x="5384800" y="2032000"/>
            <a:ext cx="660400" cy="4292600"/>
          </a:xfrm>
          <a:custGeom>
            <a:avLst/>
            <a:gdLst>
              <a:gd name="T0" fmla="*/ 2147483646 w 416"/>
              <a:gd name="T1" fmla="*/ 0 h 2704"/>
              <a:gd name="T2" fmla="*/ 2147483646 w 416"/>
              <a:gd name="T3" fmla="*/ 2147483646 h 2704"/>
              <a:gd name="T4" fmla="*/ 0 w 416"/>
              <a:gd name="T5" fmla="*/ 2147483646 h 2704"/>
              <a:gd name="T6" fmla="*/ 2147483646 w 416"/>
              <a:gd name="T7" fmla="*/ 2147483646 h 2704"/>
              <a:gd name="T8" fmla="*/ 2147483646 w 416"/>
              <a:gd name="T9" fmla="*/ 2147483646 h 2704"/>
              <a:gd name="T10" fmla="*/ 2147483646 w 416"/>
              <a:gd name="T11" fmla="*/ 0 h 2704"/>
              <a:gd name="T12" fmla="*/ 0 60000 65536"/>
              <a:gd name="T13" fmla="*/ 0 60000 65536"/>
              <a:gd name="T14" fmla="*/ 0 60000 65536"/>
              <a:gd name="T15" fmla="*/ 0 60000 65536"/>
              <a:gd name="T16" fmla="*/ 0 60000 65536"/>
              <a:gd name="T17" fmla="*/ 0 60000 65536"/>
              <a:gd name="T18" fmla="*/ 0 w 416"/>
              <a:gd name="T19" fmla="*/ 0 h 2704"/>
              <a:gd name="T20" fmla="*/ 416 w 416"/>
              <a:gd name="T21" fmla="*/ 2704 h 2704"/>
            </a:gdLst>
            <a:ahLst/>
            <a:cxnLst>
              <a:cxn ang="T12">
                <a:pos x="T0" y="T1"/>
              </a:cxn>
              <a:cxn ang="T13">
                <a:pos x="T2" y="T3"/>
              </a:cxn>
              <a:cxn ang="T14">
                <a:pos x="T4" y="T5"/>
              </a:cxn>
              <a:cxn ang="T15">
                <a:pos x="T6" y="T7"/>
              </a:cxn>
              <a:cxn ang="T16">
                <a:pos x="T8" y="T9"/>
              </a:cxn>
              <a:cxn ang="T17">
                <a:pos x="T10" y="T11"/>
              </a:cxn>
            </a:cxnLst>
            <a:rect l="T18" t="T19" r="T20" b="T21"/>
            <a:pathLst>
              <a:path w="416" h="2704">
                <a:moveTo>
                  <a:pt x="400" y="0"/>
                </a:moveTo>
                <a:lnTo>
                  <a:pt x="24" y="712"/>
                </a:lnTo>
                <a:lnTo>
                  <a:pt x="0" y="2704"/>
                </a:lnTo>
                <a:lnTo>
                  <a:pt x="408" y="1176"/>
                </a:lnTo>
                <a:lnTo>
                  <a:pt x="416" y="16"/>
                </a:lnTo>
                <a:lnTo>
                  <a:pt x="400" y="0"/>
                </a:lnTo>
                <a:close/>
              </a:path>
            </a:pathLst>
          </a:custGeom>
          <a:solidFill>
            <a:schemeClr val="accent1">
              <a:alpha val="36862"/>
            </a:schemeClr>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p>
            <a:endParaRPr lang="en-US"/>
          </a:p>
        </p:txBody>
      </p:sp>
      <p:sp>
        <p:nvSpPr>
          <p:cNvPr id="11" name="Line 9"/>
          <p:cNvSpPr>
            <a:spLocks noChangeShapeType="1"/>
          </p:cNvSpPr>
          <p:nvPr/>
        </p:nvSpPr>
        <p:spPr bwMode="auto">
          <a:xfrm>
            <a:off x="1905000" y="5029200"/>
            <a:ext cx="1447800" cy="0"/>
          </a:xfrm>
          <a:prstGeom prst="line">
            <a:avLst/>
          </a:prstGeom>
          <a:noFill/>
          <a:ln w="38100">
            <a:solidFill>
              <a:schemeClr val="tx2"/>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p>
        </p:txBody>
      </p:sp>
      <p:sp>
        <p:nvSpPr>
          <p:cNvPr id="12" name="Text Box 10"/>
          <p:cNvSpPr txBox="1">
            <a:spLocks noChangeArrowheads="1"/>
          </p:cNvSpPr>
          <p:nvPr/>
        </p:nvSpPr>
        <p:spPr bwMode="auto">
          <a:xfrm>
            <a:off x="457200" y="5029200"/>
            <a:ext cx="18621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000">
                <a:latin typeface="Times New Roman" panose="02020603050405020304" pitchFamily="18" charset="0"/>
              </a:rPr>
              <a:t>Danh sách item</a:t>
            </a:r>
          </a:p>
        </p:txBody>
      </p:sp>
      <p:sp>
        <p:nvSpPr>
          <p:cNvPr id="13" name="Line 11"/>
          <p:cNvSpPr>
            <a:spLocks noChangeShapeType="1"/>
          </p:cNvSpPr>
          <p:nvPr/>
        </p:nvSpPr>
        <p:spPr bwMode="auto">
          <a:xfrm>
            <a:off x="6934200" y="3200400"/>
            <a:ext cx="0" cy="1447800"/>
          </a:xfrm>
          <a:prstGeom prst="line">
            <a:avLst/>
          </a:prstGeom>
          <a:noFill/>
          <a:ln w="38100">
            <a:solidFill>
              <a:schemeClr val="tx2"/>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p>
        </p:txBody>
      </p:sp>
      <p:sp>
        <p:nvSpPr>
          <p:cNvPr id="14" name="Text Box 12"/>
          <p:cNvSpPr txBox="1">
            <a:spLocks noChangeArrowheads="1"/>
          </p:cNvSpPr>
          <p:nvPr/>
        </p:nvSpPr>
        <p:spPr bwMode="auto">
          <a:xfrm>
            <a:off x="6080125" y="4738688"/>
            <a:ext cx="260667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000">
                <a:solidFill>
                  <a:srgbClr val="002060"/>
                </a:solidFill>
                <a:latin typeface="Times New Roman" panose="02020603050405020304" pitchFamily="18" charset="0"/>
              </a:rPr>
              <a:t>Cho phép thêm item trong màn hình thiết kế form</a:t>
            </a:r>
          </a:p>
        </p:txBody>
      </p:sp>
    </p:spTree>
    <p:extLst>
      <p:ext uri="{BB962C8B-B14F-4D97-AF65-F5344CB8AC3E}">
        <p14:creationId xmlns:p14="http://schemas.microsoft.com/office/powerpoint/2010/main" val="271989911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500"/>
                                        <p:tgtEl>
                                          <p:spTgt spid="7"/>
                                        </p:tgtEl>
                                      </p:cBhvr>
                                    </p:animEffect>
                                  </p:childTnLst>
                                </p:cTn>
                              </p:par>
                              <p:par>
                                <p:cTn id="11" presetID="4"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500"/>
                                        <p:tgtEl>
                                          <p:spTgt spid="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5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5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5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ox(in)">
                                      <p:cBhvr>
                                        <p:cTn id="25" dur="500"/>
                                        <p:tgtEl>
                                          <p:spTgt spid="12"/>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ox(in)">
                                      <p:cBhvr>
                                        <p:cTn id="28" dur="500"/>
                                        <p:tgtEl>
                                          <p:spTgt spid="13"/>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ox(in)">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animBg="1"/>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11</a:t>
            </a:fld>
            <a:endParaRPr lang="en-US" dirty="0"/>
          </a:p>
        </p:txBody>
      </p:sp>
      <p:sp>
        <p:nvSpPr>
          <p:cNvPr id="4" name="Rectangle 3"/>
          <p:cNvSpPr txBox="1">
            <a:spLocks noChangeArrowheads="1"/>
          </p:cNvSpPr>
          <p:nvPr/>
        </p:nvSpPr>
        <p:spPr bwMode="auto">
          <a:xfrm>
            <a:off x="457200" y="12954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t>ListBox hiển thị dạng Multi Column</a:t>
            </a:r>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2133600"/>
            <a:ext cx="2343150"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2514600"/>
            <a:ext cx="2219325"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reeform 6"/>
          <p:cNvSpPr>
            <a:spLocks/>
          </p:cNvSpPr>
          <p:nvPr/>
        </p:nvSpPr>
        <p:spPr bwMode="auto">
          <a:xfrm>
            <a:off x="3581400" y="2184400"/>
            <a:ext cx="1701800" cy="3556000"/>
          </a:xfrm>
          <a:custGeom>
            <a:avLst/>
            <a:gdLst>
              <a:gd name="T0" fmla="*/ 2147483646 w 1072"/>
              <a:gd name="T1" fmla="*/ 2147483646 h 2240"/>
              <a:gd name="T2" fmla="*/ 2147483646 w 1072"/>
              <a:gd name="T3" fmla="*/ 0 h 2240"/>
              <a:gd name="T4" fmla="*/ 0 w 1072"/>
              <a:gd name="T5" fmla="*/ 2147483646 h 2240"/>
              <a:gd name="T6" fmla="*/ 2147483646 w 1072"/>
              <a:gd name="T7" fmla="*/ 2147483646 h 2240"/>
              <a:gd name="T8" fmla="*/ 2147483646 w 1072"/>
              <a:gd name="T9" fmla="*/ 2147483646 h 2240"/>
              <a:gd name="T10" fmla="*/ 2147483646 w 1072"/>
              <a:gd name="T11" fmla="*/ 2147483646 h 2240"/>
              <a:gd name="T12" fmla="*/ 0 60000 65536"/>
              <a:gd name="T13" fmla="*/ 0 60000 65536"/>
              <a:gd name="T14" fmla="*/ 0 60000 65536"/>
              <a:gd name="T15" fmla="*/ 0 60000 65536"/>
              <a:gd name="T16" fmla="*/ 0 60000 65536"/>
              <a:gd name="T17" fmla="*/ 0 60000 65536"/>
              <a:gd name="T18" fmla="*/ 0 w 1072"/>
              <a:gd name="T19" fmla="*/ 0 h 2240"/>
              <a:gd name="T20" fmla="*/ 1072 w 1072"/>
              <a:gd name="T21" fmla="*/ 2240 h 2240"/>
            </a:gdLst>
            <a:ahLst/>
            <a:cxnLst>
              <a:cxn ang="T12">
                <a:pos x="T0" y="T1"/>
              </a:cxn>
              <a:cxn ang="T13">
                <a:pos x="T2" y="T3"/>
              </a:cxn>
              <a:cxn ang="T14">
                <a:pos x="T4" y="T5"/>
              </a:cxn>
              <a:cxn ang="T15">
                <a:pos x="T6" y="T7"/>
              </a:cxn>
              <a:cxn ang="T16">
                <a:pos x="T8" y="T9"/>
              </a:cxn>
              <a:cxn ang="T17">
                <a:pos x="T10" y="T11"/>
              </a:cxn>
            </a:cxnLst>
            <a:rect l="T18" t="T19" r="T20" b="T21"/>
            <a:pathLst>
              <a:path w="1072" h="2240">
                <a:moveTo>
                  <a:pt x="1072" y="224"/>
                </a:moveTo>
                <a:lnTo>
                  <a:pt x="8" y="0"/>
                </a:lnTo>
                <a:lnTo>
                  <a:pt x="0" y="1136"/>
                </a:lnTo>
                <a:lnTo>
                  <a:pt x="1072" y="2240"/>
                </a:lnTo>
                <a:lnTo>
                  <a:pt x="1072" y="224"/>
                </a:lnTo>
                <a:close/>
              </a:path>
            </a:pathLst>
          </a:custGeom>
          <a:solidFill>
            <a:schemeClr val="accent1">
              <a:alpha val="23921"/>
            </a:schemeClr>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p>
            <a:endParaRPr lang="en-US"/>
          </a:p>
        </p:txBody>
      </p:sp>
      <p:sp>
        <p:nvSpPr>
          <p:cNvPr id="9" name="Line 7"/>
          <p:cNvSpPr>
            <a:spLocks noChangeShapeType="1"/>
          </p:cNvSpPr>
          <p:nvPr/>
        </p:nvSpPr>
        <p:spPr bwMode="auto">
          <a:xfrm flipV="1">
            <a:off x="3429000" y="4114800"/>
            <a:ext cx="1981200" cy="838200"/>
          </a:xfrm>
          <a:prstGeom prst="line">
            <a:avLst/>
          </a:prstGeom>
          <a:noFill/>
          <a:ln w="38100">
            <a:solidFill>
              <a:schemeClr val="tx2"/>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p>
        </p:txBody>
      </p:sp>
      <p:sp>
        <p:nvSpPr>
          <p:cNvPr id="10" name="Text Box 8"/>
          <p:cNvSpPr txBox="1">
            <a:spLocks noChangeArrowheads="1"/>
          </p:cNvSpPr>
          <p:nvPr/>
        </p:nvSpPr>
        <p:spPr bwMode="auto">
          <a:xfrm>
            <a:off x="1752600" y="5029200"/>
            <a:ext cx="21209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000">
                <a:solidFill>
                  <a:srgbClr val="002060"/>
                </a:solidFill>
                <a:latin typeface="Times New Roman" panose="02020603050405020304" pitchFamily="18" charset="0"/>
              </a:rPr>
              <a:t>Hiển thị nhiều cột</a:t>
            </a:r>
          </a:p>
        </p:txBody>
      </p:sp>
      <p:sp>
        <p:nvSpPr>
          <p:cNvPr id="11" name="Line 9"/>
          <p:cNvSpPr>
            <a:spLocks noChangeShapeType="1"/>
          </p:cNvSpPr>
          <p:nvPr/>
        </p:nvSpPr>
        <p:spPr bwMode="auto">
          <a:xfrm flipH="1" flipV="1">
            <a:off x="2362200" y="2971800"/>
            <a:ext cx="533400" cy="1981200"/>
          </a:xfrm>
          <a:prstGeom prst="line">
            <a:avLst/>
          </a:prstGeom>
          <a:noFill/>
          <a:ln w="38100">
            <a:solidFill>
              <a:schemeClr val="tx2"/>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p>
        </p:txBody>
      </p:sp>
    </p:spTree>
    <p:extLst>
      <p:ext uri="{BB962C8B-B14F-4D97-AF65-F5344CB8AC3E}">
        <p14:creationId xmlns:p14="http://schemas.microsoft.com/office/powerpoint/2010/main" val="242253983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5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500"/>
                                        <p:tgtEl>
                                          <p:spTgt spid="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5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5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12</a:t>
            </a:fld>
            <a:endParaRPr lang="en-US" dirty="0"/>
          </a:p>
        </p:txBody>
      </p:sp>
      <p:sp>
        <p:nvSpPr>
          <p:cNvPr id="4" name="Rectangle 3"/>
          <p:cNvSpPr txBox="1">
            <a:spLocks noChangeArrowheads="1"/>
          </p:cNvSpPr>
          <p:nvPr/>
        </p:nvSpPr>
        <p:spPr bwMode="auto">
          <a:xfrm>
            <a:off x="457200" y="12954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mtClean="0"/>
              <a:t>Demo </a:t>
            </a:r>
            <a:r>
              <a:rPr lang="en-US" i="1" smtClean="0">
                <a:effectLst>
                  <a:outerShdw blurRad="38100" dist="38100" dir="2700000" algn="tl">
                    <a:srgbClr val="C0C0C0"/>
                  </a:outerShdw>
                </a:effectLst>
              </a:rPr>
              <a:t>ListBox</a:t>
            </a:r>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057400"/>
            <a:ext cx="2905125"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400" y="2590800"/>
            <a:ext cx="4152900" cy="1181100"/>
          </a:xfrm>
          <a:prstGeom prst="rect">
            <a:avLst/>
          </a:pr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8" name="Freeform 6"/>
          <p:cNvSpPr>
            <a:spLocks/>
          </p:cNvSpPr>
          <p:nvPr/>
        </p:nvSpPr>
        <p:spPr bwMode="auto">
          <a:xfrm>
            <a:off x="3289300" y="2578100"/>
            <a:ext cx="1092200" cy="1231900"/>
          </a:xfrm>
          <a:custGeom>
            <a:avLst/>
            <a:gdLst>
              <a:gd name="T0" fmla="*/ 2147483646 w 688"/>
              <a:gd name="T1" fmla="*/ 2147483646 h 776"/>
              <a:gd name="T2" fmla="*/ 0 w 688"/>
              <a:gd name="T3" fmla="*/ 0 h 776"/>
              <a:gd name="T4" fmla="*/ 2147483646 w 688"/>
              <a:gd name="T5" fmla="*/ 2147483646 h 776"/>
              <a:gd name="T6" fmla="*/ 2147483646 w 688"/>
              <a:gd name="T7" fmla="*/ 2147483646 h 776"/>
              <a:gd name="T8" fmla="*/ 2147483646 w 688"/>
              <a:gd name="T9" fmla="*/ 2147483646 h 776"/>
              <a:gd name="T10" fmla="*/ 2147483646 w 688"/>
              <a:gd name="T11" fmla="*/ 2147483646 h 776"/>
              <a:gd name="T12" fmla="*/ 0 60000 65536"/>
              <a:gd name="T13" fmla="*/ 0 60000 65536"/>
              <a:gd name="T14" fmla="*/ 0 60000 65536"/>
              <a:gd name="T15" fmla="*/ 0 60000 65536"/>
              <a:gd name="T16" fmla="*/ 0 60000 65536"/>
              <a:gd name="T17" fmla="*/ 0 60000 65536"/>
              <a:gd name="T18" fmla="*/ 0 w 688"/>
              <a:gd name="T19" fmla="*/ 0 h 776"/>
              <a:gd name="T20" fmla="*/ 688 w 688"/>
              <a:gd name="T21" fmla="*/ 776 h 776"/>
            </a:gdLst>
            <a:ahLst/>
            <a:cxnLst>
              <a:cxn ang="T12">
                <a:pos x="T0" y="T1"/>
              </a:cxn>
              <a:cxn ang="T13">
                <a:pos x="T2" y="T3"/>
              </a:cxn>
              <a:cxn ang="T14">
                <a:pos x="T4" y="T5"/>
              </a:cxn>
              <a:cxn ang="T15">
                <a:pos x="T6" y="T7"/>
              </a:cxn>
              <a:cxn ang="T16">
                <a:pos x="T8" y="T9"/>
              </a:cxn>
              <a:cxn ang="T17">
                <a:pos x="T10" y="T11"/>
              </a:cxn>
            </a:cxnLst>
            <a:rect l="T18" t="T19" r="T20" b="T21"/>
            <a:pathLst>
              <a:path w="688" h="776">
                <a:moveTo>
                  <a:pt x="688" y="8"/>
                </a:moveTo>
                <a:lnTo>
                  <a:pt x="0" y="0"/>
                </a:lnTo>
                <a:lnTo>
                  <a:pt x="8" y="112"/>
                </a:lnTo>
                <a:lnTo>
                  <a:pt x="656" y="776"/>
                </a:lnTo>
                <a:lnTo>
                  <a:pt x="680" y="40"/>
                </a:lnTo>
                <a:lnTo>
                  <a:pt x="688" y="8"/>
                </a:lnTo>
                <a:close/>
              </a:path>
            </a:pathLst>
          </a:custGeom>
          <a:solidFill>
            <a:schemeClr val="accent1">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p>
            <a:endParaRPr lang="en-US"/>
          </a:p>
        </p:txBody>
      </p:sp>
      <p:sp>
        <p:nvSpPr>
          <p:cNvPr id="9" name="Text Box 10"/>
          <p:cNvSpPr txBox="1">
            <a:spLocks noChangeArrowheads="1"/>
          </p:cNvSpPr>
          <p:nvPr/>
        </p:nvSpPr>
        <p:spPr bwMode="auto">
          <a:xfrm>
            <a:off x="4191000" y="4419600"/>
            <a:ext cx="48768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000">
                <a:solidFill>
                  <a:srgbClr val="002060"/>
                </a:solidFill>
                <a:latin typeface="Times New Roman" panose="02020603050405020304" pitchFamily="18" charset="0"/>
              </a:rPr>
              <a:t>Kiểm tra xem chuỗi nhập có trong list box?</a:t>
            </a:r>
          </a:p>
          <a:p>
            <a:pPr eaLnBrk="1" hangingPunct="1">
              <a:spcBef>
                <a:spcPct val="0"/>
              </a:spcBef>
              <a:buClrTx/>
              <a:buSzTx/>
              <a:buFontTx/>
              <a:buNone/>
            </a:pPr>
            <a:r>
              <a:rPr lang="en-US" sz="2000">
                <a:solidFill>
                  <a:srgbClr val="002060"/>
                </a:solidFill>
                <a:latin typeface="Times New Roman" panose="02020603050405020304" pitchFamily="18" charset="0"/>
              </a:rPr>
              <a:t> - Nếu có: select item đó</a:t>
            </a:r>
          </a:p>
          <a:p>
            <a:pPr eaLnBrk="1" hangingPunct="1">
              <a:spcBef>
                <a:spcPct val="0"/>
              </a:spcBef>
              <a:buClrTx/>
              <a:buSzTx/>
              <a:buFontTx/>
              <a:buNone/>
            </a:pPr>
            <a:r>
              <a:rPr lang="en-US" sz="2000">
                <a:solidFill>
                  <a:srgbClr val="002060"/>
                </a:solidFill>
                <a:latin typeface="Times New Roman" panose="02020603050405020304" pitchFamily="18" charset="0"/>
              </a:rPr>
              <a:t> - Ngược lại: thêm chuỗi mới vào list box</a:t>
            </a:r>
          </a:p>
        </p:txBody>
      </p:sp>
      <p:sp>
        <p:nvSpPr>
          <p:cNvPr id="10" name="AutoShape 11"/>
          <p:cNvSpPr>
            <a:spLocks noChangeArrowheads="1"/>
          </p:cNvSpPr>
          <p:nvPr/>
        </p:nvSpPr>
        <p:spPr bwMode="auto">
          <a:xfrm rot="8850597" flipV="1">
            <a:off x="7848600" y="3060700"/>
            <a:ext cx="1143000" cy="1219200"/>
          </a:xfrm>
          <a:prstGeom prst="curvedRightArrow">
            <a:avLst>
              <a:gd name="adj1" fmla="val 21333"/>
              <a:gd name="adj2" fmla="val 42667"/>
              <a:gd name="adj3" fmla="val 33333"/>
            </a:avLst>
          </a:prstGeom>
          <a:gradFill rotWithShape="0">
            <a:gsLst>
              <a:gs pos="0">
                <a:srgbClr val="0099FF"/>
              </a:gs>
              <a:gs pos="100000">
                <a:srgbClr val="FFFFFF"/>
              </a:gs>
            </a:gsLst>
            <a:lin ang="5400000" scaled="1"/>
          </a:gradFill>
          <a:ln w="9525">
            <a:solidFill>
              <a:srgbClr val="00CCFF"/>
            </a:solidFill>
            <a:miter lim="800000"/>
            <a:headEnd/>
            <a:tailEnd/>
          </a:ln>
        </p:spPr>
        <p:txBody>
          <a:bodyPr wrap="none" anchor="ct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endParaRPr lang="en-US" sz="2000">
              <a:solidFill>
                <a:schemeClr val="tx2"/>
              </a:solidFill>
              <a:latin typeface="Times New Roman" panose="02020603050405020304" pitchFamily="18" charset="0"/>
            </a:endParaRPr>
          </a:p>
        </p:txBody>
      </p:sp>
    </p:spTree>
    <p:extLst>
      <p:ext uri="{BB962C8B-B14F-4D97-AF65-F5344CB8AC3E}">
        <p14:creationId xmlns:p14="http://schemas.microsoft.com/office/powerpoint/2010/main" val="404715248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5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500"/>
                                        <p:tgtEl>
                                          <p:spTgt spid="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5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13</a:t>
            </a:fld>
            <a:endParaRPr lang="en-US" dirty="0"/>
          </a:p>
        </p:txBody>
      </p:sp>
      <p:sp>
        <p:nvSpPr>
          <p:cNvPr id="4" name="Rectangle 3"/>
          <p:cNvSpPr txBox="1">
            <a:spLocks noChangeArrowheads="1"/>
          </p:cNvSpPr>
          <p:nvPr/>
        </p:nvSpPr>
        <p:spPr bwMode="auto">
          <a:xfrm>
            <a:off x="457200" y="12954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t>Sự kiện </a:t>
            </a:r>
            <a:r>
              <a:rPr lang="en-US" i="1" smtClean="0"/>
              <a:t>SelectedIndexChanged</a:t>
            </a:r>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057400"/>
            <a:ext cx="2905125"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4800600"/>
            <a:ext cx="5867400" cy="1447800"/>
          </a:xfrm>
          <a:prstGeom prst="rect">
            <a:avLst/>
          </a:prstGeom>
          <a:noFill/>
          <a:ln w="38100" cmpd="dbl">
            <a:solidFill>
              <a:srgbClr val="00CCFF"/>
            </a:solidFill>
            <a:miter lim="800000"/>
            <a:headEnd/>
            <a:tailEnd/>
          </a:ln>
          <a:extLst>
            <a:ext uri="{909E8E84-426E-40DD-AFC4-6F175D3DCCD1}">
              <a14:hiddenFill xmlns:a14="http://schemas.microsoft.com/office/drawing/2010/main">
                <a:solidFill>
                  <a:srgbClr val="FFFFFF"/>
                </a:solidFill>
              </a14:hiddenFill>
            </a:ext>
          </a:extLst>
        </p:spPr>
      </p:pic>
      <p:sp>
        <p:nvSpPr>
          <p:cNvPr id="8" name="Freeform 6"/>
          <p:cNvSpPr>
            <a:spLocks/>
          </p:cNvSpPr>
          <p:nvPr/>
        </p:nvSpPr>
        <p:spPr bwMode="auto">
          <a:xfrm>
            <a:off x="787400" y="2794000"/>
            <a:ext cx="7924800" cy="1993900"/>
          </a:xfrm>
          <a:custGeom>
            <a:avLst/>
            <a:gdLst>
              <a:gd name="T0" fmla="*/ 2147483646 w 4992"/>
              <a:gd name="T1" fmla="*/ 2147483646 h 1256"/>
              <a:gd name="T2" fmla="*/ 2147483646 w 4992"/>
              <a:gd name="T3" fmla="*/ 2147483646 h 1256"/>
              <a:gd name="T4" fmla="*/ 0 w 4992"/>
              <a:gd name="T5" fmla="*/ 2147483646 h 1256"/>
              <a:gd name="T6" fmla="*/ 2147483646 w 4992"/>
              <a:gd name="T7" fmla="*/ 0 h 1256"/>
              <a:gd name="T8" fmla="*/ 2147483646 w 4992"/>
              <a:gd name="T9" fmla="*/ 2147483646 h 1256"/>
              <a:gd name="T10" fmla="*/ 0 60000 65536"/>
              <a:gd name="T11" fmla="*/ 0 60000 65536"/>
              <a:gd name="T12" fmla="*/ 0 60000 65536"/>
              <a:gd name="T13" fmla="*/ 0 60000 65536"/>
              <a:gd name="T14" fmla="*/ 0 60000 65536"/>
              <a:gd name="T15" fmla="*/ 0 w 4992"/>
              <a:gd name="T16" fmla="*/ 0 h 1256"/>
              <a:gd name="T17" fmla="*/ 4992 w 4992"/>
              <a:gd name="T18" fmla="*/ 1256 h 1256"/>
            </a:gdLst>
            <a:ahLst/>
            <a:cxnLst>
              <a:cxn ang="T10">
                <a:pos x="T0" y="T1"/>
              </a:cxn>
              <a:cxn ang="T11">
                <a:pos x="T2" y="T3"/>
              </a:cxn>
              <a:cxn ang="T12">
                <a:pos x="T4" y="T5"/>
              </a:cxn>
              <a:cxn ang="T13">
                <a:pos x="T6" y="T7"/>
              </a:cxn>
              <a:cxn ang="T14">
                <a:pos x="T8" y="T9"/>
              </a:cxn>
            </a:cxnLst>
            <a:rect l="T15" t="T16" r="T17" b="T18"/>
            <a:pathLst>
              <a:path w="4992" h="1256">
                <a:moveTo>
                  <a:pt x="4992" y="1256"/>
                </a:moveTo>
                <a:lnTo>
                  <a:pt x="1272" y="1248"/>
                </a:lnTo>
                <a:lnTo>
                  <a:pt x="0" y="8"/>
                </a:lnTo>
                <a:lnTo>
                  <a:pt x="1088" y="0"/>
                </a:lnTo>
                <a:lnTo>
                  <a:pt x="4992" y="1256"/>
                </a:lnTo>
                <a:close/>
              </a:path>
            </a:pathLst>
          </a:custGeom>
          <a:solidFill>
            <a:srgbClr val="99CCFF">
              <a:alpha val="41176"/>
            </a:srgbClr>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p>
            <a:endParaRPr lang="en-US"/>
          </a:p>
        </p:txBody>
      </p:sp>
      <p:sp>
        <p:nvSpPr>
          <p:cNvPr id="9" name="AutoShape 7"/>
          <p:cNvSpPr>
            <a:spLocks noChangeArrowheads="1"/>
          </p:cNvSpPr>
          <p:nvPr/>
        </p:nvSpPr>
        <p:spPr bwMode="auto">
          <a:xfrm>
            <a:off x="4191000" y="4114800"/>
            <a:ext cx="533400" cy="304800"/>
          </a:xfrm>
          <a:prstGeom prst="lightningBol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endParaRPr lang="en-US" sz="2000">
              <a:solidFill>
                <a:schemeClr val="tx2"/>
              </a:solidFill>
              <a:latin typeface="Times New Roman" panose="02020603050405020304" pitchFamily="18" charset="0"/>
            </a:endParaRPr>
          </a:p>
        </p:txBody>
      </p:sp>
      <p:sp>
        <p:nvSpPr>
          <p:cNvPr id="10" name="Text Box 8"/>
          <p:cNvSpPr txBox="1">
            <a:spLocks noChangeArrowheads="1"/>
          </p:cNvSpPr>
          <p:nvPr/>
        </p:nvSpPr>
        <p:spPr bwMode="auto">
          <a:xfrm>
            <a:off x="3581400" y="4343400"/>
            <a:ext cx="2171700" cy="336550"/>
          </a:xfrm>
          <a:prstGeom prst="rect">
            <a:avLst/>
          </a:prstGeom>
          <a:noFill/>
          <a:ln w="9525">
            <a:noFill/>
            <a:miter lim="800000"/>
            <a:headEnd/>
            <a:tailEnd/>
          </a:ln>
          <a:effectLst/>
        </p:spPr>
        <p:txBody>
          <a:bodyPr wrap="none">
            <a:spAutoFit/>
          </a:bodyPr>
          <a:lstStyle/>
          <a:p>
            <a:pPr eaLnBrk="1" hangingPunct="1">
              <a:defRPr/>
            </a:pPr>
            <a:r>
              <a:rPr lang="en-US" sz="1600">
                <a:solidFill>
                  <a:srgbClr val="002060"/>
                </a:solidFill>
                <a:effectLst>
                  <a:outerShdw blurRad="38100" dist="38100" dir="2700000" algn="tl">
                    <a:srgbClr val="C0C0C0"/>
                  </a:outerShdw>
                </a:effectLst>
              </a:rPr>
              <a:t>SelectedIndexChanged</a:t>
            </a:r>
          </a:p>
        </p:txBody>
      </p:sp>
      <p:sp>
        <p:nvSpPr>
          <p:cNvPr id="11" name="Text Box 9"/>
          <p:cNvSpPr txBox="1">
            <a:spLocks noChangeArrowheads="1"/>
          </p:cNvSpPr>
          <p:nvPr/>
        </p:nvSpPr>
        <p:spPr bwMode="auto">
          <a:xfrm>
            <a:off x="5105400" y="2362200"/>
            <a:ext cx="36576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algn="ctr" eaLnBrk="1" hangingPunct="1">
              <a:spcBef>
                <a:spcPct val="0"/>
              </a:spcBef>
              <a:buClrTx/>
              <a:buSzTx/>
              <a:buFontTx/>
              <a:buNone/>
            </a:pPr>
            <a:r>
              <a:rPr lang="en-US" sz="2000">
                <a:solidFill>
                  <a:srgbClr val="002060"/>
                </a:solidFill>
                <a:latin typeface="Times New Roman" panose="02020603050405020304" pitchFamily="18" charset="0"/>
              </a:rPr>
              <a:t>Mỗi khi kích chọn vào item trong listbox </a:t>
            </a:r>
            <a:r>
              <a:rPr lang="en-US" sz="2000">
                <a:solidFill>
                  <a:srgbClr val="002060"/>
                </a:solidFill>
                <a:latin typeface="Times New Roman" panose="02020603050405020304" pitchFamily="18" charset="0"/>
                <a:sym typeface="Symbol" panose="05050102010706020507" pitchFamily="18" charset="2"/>
              </a:rPr>
              <a:t></a:t>
            </a:r>
            <a:r>
              <a:rPr lang="en-US" sz="2000">
                <a:solidFill>
                  <a:srgbClr val="002060"/>
                </a:solidFill>
                <a:latin typeface="Times New Roman" panose="02020603050405020304" pitchFamily="18" charset="0"/>
              </a:rPr>
              <a:t> sẽ xóa item được chọn tương ứng</a:t>
            </a:r>
          </a:p>
        </p:txBody>
      </p:sp>
      <p:sp>
        <p:nvSpPr>
          <p:cNvPr id="12" name="Line 10"/>
          <p:cNvSpPr>
            <a:spLocks noChangeShapeType="1"/>
          </p:cNvSpPr>
          <p:nvPr/>
        </p:nvSpPr>
        <p:spPr bwMode="auto">
          <a:xfrm>
            <a:off x="3048000" y="2895600"/>
            <a:ext cx="2133600" cy="0"/>
          </a:xfrm>
          <a:prstGeom prst="line">
            <a:avLst/>
          </a:prstGeom>
          <a:noFill/>
          <a:ln w="28575">
            <a:solidFill>
              <a:schemeClr val="tx2"/>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p>
        </p:txBody>
      </p:sp>
    </p:spTree>
    <p:extLst>
      <p:ext uri="{BB962C8B-B14F-4D97-AF65-F5344CB8AC3E}">
        <p14:creationId xmlns:p14="http://schemas.microsoft.com/office/powerpoint/2010/main" val="59103677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5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500"/>
                                        <p:tgtEl>
                                          <p:spTgt spid="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5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5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5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ox(in)">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14</a:t>
            </a:fld>
            <a:endParaRPr lang="en-US" dirty="0"/>
          </a:p>
        </p:txBody>
      </p:sp>
      <p:sp>
        <p:nvSpPr>
          <p:cNvPr id="4" name="Rectangle 3"/>
          <p:cNvSpPr txBox="1">
            <a:spLocks noChangeArrowheads="1"/>
          </p:cNvSpPr>
          <p:nvPr/>
        </p:nvSpPr>
        <p:spPr bwMode="auto">
          <a:xfrm>
            <a:off x="387350" y="10160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000" smtClean="0">
                <a:effectLst>
                  <a:outerShdw blurRad="38100" dist="38100" dir="2700000" algn="tl">
                    <a:srgbClr val="C0C0C0"/>
                  </a:outerShdw>
                </a:effectLst>
              </a:rPr>
              <a:t>Số phần tử trong ListBox</a:t>
            </a:r>
          </a:p>
          <a:p>
            <a:pPr lvl="1">
              <a:defRPr/>
            </a:pPr>
            <a:r>
              <a:rPr lang="en-US" sz="2000" smtClean="0">
                <a:effectLst>
                  <a:outerShdw blurRad="38100" dist="38100" dir="2700000" algn="tl">
                    <a:srgbClr val="C0C0C0"/>
                  </a:outerShdw>
                </a:effectLst>
              </a:rPr>
              <a:t>TenListBox.Item.count	</a:t>
            </a:r>
          </a:p>
          <a:p>
            <a:pPr>
              <a:defRPr/>
            </a:pPr>
            <a:r>
              <a:rPr lang="en-US" sz="2000" smtClean="0">
                <a:effectLst>
                  <a:outerShdw blurRad="38100" dist="38100" dir="2700000" algn="tl">
                    <a:srgbClr val="C0C0C0"/>
                  </a:outerShdw>
                </a:effectLst>
              </a:rPr>
              <a:t>Lấy giá trị của 1 phần tử trong ListBox</a:t>
            </a:r>
          </a:p>
          <a:p>
            <a:pPr lvl="1">
              <a:defRPr/>
            </a:pPr>
            <a:r>
              <a:rPr lang="en-US" sz="2000" smtClean="0"/>
              <a:t>TenListBox.Items[i]</a:t>
            </a:r>
            <a:endParaRPr lang="en-US" sz="2000" smtClean="0">
              <a:effectLst>
                <a:outerShdw blurRad="38100" dist="38100" dir="2700000" algn="tl">
                  <a:srgbClr val="C0C0C0"/>
                </a:outerShdw>
              </a:effectLst>
            </a:endParaRPr>
          </a:p>
          <a:p>
            <a:pPr>
              <a:defRPr/>
            </a:pPr>
            <a:r>
              <a:rPr lang="en-US" sz="2000" smtClean="0">
                <a:effectLst>
                  <a:outerShdw blurRad="38100" dist="38100" dir="2700000" algn="tl">
                    <a:srgbClr val="C0C0C0"/>
                  </a:outerShdw>
                </a:effectLst>
              </a:rPr>
              <a:t>Thêm một phần tử vào ListBox</a:t>
            </a:r>
          </a:p>
          <a:p>
            <a:pPr lvl="1">
              <a:defRPr/>
            </a:pPr>
            <a:r>
              <a:rPr lang="en-US" sz="2000" smtClean="0"/>
              <a:t>TenListBox.Items.Add(txtN.Text);</a:t>
            </a:r>
          </a:p>
          <a:p>
            <a:pPr>
              <a:defRPr/>
            </a:pPr>
            <a:r>
              <a:rPr lang="en-US" sz="2000" smtClean="0">
                <a:effectLst>
                  <a:outerShdw blurRad="38100" dist="38100" dir="2700000" algn="tl">
                    <a:srgbClr val="C0C0C0"/>
                  </a:outerShdw>
                </a:effectLst>
              </a:rPr>
              <a:t>Xóa tất cả các phần tử trong ListBox</a:t>
            </a:r>
          </a:p>
          <a:p>
            <a:pPr lvl="1">
              <a:defRPr/>
            </a:pPr>
            <a:r>
              <a:rPr lang="en-US" sz="2000" smtClean="0"/>
              <a:t>TenListBox.Items.Clear();</a:t>
            </a:r>
          </a:p>
          <a:p>
            <a:pPr>
              <a:defRPr/>
            </a:pPr>
            <a:r>
              <a:rPr lang="en-US" sz="2000" smtClean="0">
                <a:effectLst>
                  <a:outerShdw blurRad="38100" dist="38100" dir="2700000" algn="tl">
                    <a:srgbClr val="C0C0C0"/>
                  </a:outerShdw>
                </a:effectLst>
              </a:rPr>
              <a:t>Xóa phần tử đầu tiên trong ListBox</a:t>
            </a:r>
          </a:p>
          <a:p>
            <a:pPr lvl="1">
              <a:defRPr/>
            </a:pPr>
            <a:r>
              <a:rPr lang="en-US" sz="2000" smtClean="0"/>
              <a:t>TenListBox.Items.RemoveAt(0);</a:t>
            </a:r>
          </a:p>
          <a:p>
            <a:pPr>
              <a:defRPr/>
            </a:pPr>
            <a:r>
              <a:rPr lang="en-US" sz="2000" smtClean="0">
                <a:effectLst>
                  <a:outerShdw blurRad="38100" dist="38100" dir="2700000" algn="tl">
                    <a:srgbClr val="C0C0C0"/>
                  </a:outerShdw>
                </a:effectLst>
              </a:rPr>
              <a:t>Xóa phần tử cuối cùng của Listbox</a:t>
            </a:r>
          </a:p>
          <a:p>
            <a:pPr lvl="1">
              <a:defRPr/>
            </a:pPr>
            <a:r>
              <a:rPr lang="en-US" sz="2000" smtClean="0"/>
              <a:t>if (TenListBox.Items.Count !=0)</a:t>
            </a:r>
          </a:p>
          <a:p>
            <a:pPr lvl="2">
              <a:defRPr/>
            </a:pPr>
            <a:r>
              <a:rPr lang="en-US" sz="2000" smtClean="0"/>
              <a:t>TenListBox.Items.RemoveAt(TenListBox.Items.Count-1);</a:t>
            </a:r>
            <a:endParaRPr lang="en-US" sz="2000"/>
          </a:p>
        </p:txBody>
      </p:sp>
    </p:spTree>
    <p:extLst>
      <p:ext uri="{BB962C8B-B14F-4D97-AF65-F5344CB8AC3E}">
        <p14:creationId xmlns:p14="http://schemas.microsoft.com/office/powerpoint/2010/main" val="1152256963"/>
      </p:ext>
    </p:extLst>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2</a:t>
            </a:r>
            <a:r>
              <a:rPr lang="en-US" smtClean="0">
                <a:solidFill>
                  <a:srgbClr val="FF0000"/>
                </a:solidFill>
              </a:rPr>
              <a:t>. 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15</a:t>
            </a:fld>
            <a:endParaRPr lang="en-US" dirty="0"/>
          </a:p>
        </p:txBody>
      </p:sp>
      <p:sp>
        <p:nvSpPr>
          <p:cNvPr id="4" name="Rectangle 3"/>
          <p:cNvSpPr txBox="1">
            <a:spLocks noChangeArrowheads="1"/>
          </p:cNvSpPr>
          <p:nvPr/>
        </p:nvSpPr>
        <p:spPr bwMode="auto">
          <a:xfrm>
            <a:off x="387350" y="10160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smtClean="0">
                <a:effectLst>
                  <a:outerShdw blurRad="38100" dist="38100" dir="2700000" algn="tl">
                    <a:srgbClr val="C0C0C0"/>
                  </a:outerShdw>
                </a:effectLst>
              </a:rPr>
              <a:t>Chọn 1 phần tử trong listbox</a:t>
            </a:r>
          </a:p>
          <a:p>
            <a:pPr lvl="1">
              <a:defRPr/>
            </a:pPr>
            <a:r>
              <a:rPr lang="en-US" sz="2400" smtClean="0"/>
              <a:t>TenListBox.SetSelected(i, true);</a:t>
            </a:r>
          </a:p>
          <a:p>
            <a:pPr>
              <a:defRPr/>
            </a:pPr>
            <a:r>
              <a:rPr lang="en-US" sz="2400" smtClean="0">
                <a:effectLst>
                  <a:outerShdw blurRad="38100" dist="38100" dir="2700000" algn="tl">
                    <a:srgbClr val="C0C0C0"/>
                  </a:outerShdw>
                </a:effectLst>
              </a:rPr>
              <a:t>Kiểm tra 1 phần tử trong List box có đang chọn hay không</a:t>
            </a:r>
          </a:p>
          <a:p>
            <a:pPr lvl="1">
              <a:defRPr/>
            </a:pPr>
            <a:r>
              <a:rPr lang="en-US" sz="2400" smtClean="0"/>
              <a:t>TenListBox.GetSelected(i) == true</a:t>
            </a:r>
          </a:p>
          <a:p>
            <a:pPr>
              <a:defRPr/>
            </a:pPr>
            <a:r>
              <a:rPr lang="en-US" sz="2400" smtClean="0">
                <a:effectLst>
                  <a:outerShdw blurRad="38100" dist="38100" dir="2700000" algn="tl">
                    <a:srgbClr val="C0C0C0"/>
                  </a:outerShdw>
                </a:effectLst>
              </a:rPr>
              <a:t>Gán giá trị cho 1 phần tử của ListBox</a:t>
            </a:r>
          </a:p>
          <a:p>
            <a:pPr lvl="1">
              <a:defRPr/>
            </a:pPr>
            <a:r>
              <a:rPr lang="en-US" sz="2400" smtClean="0"/>
              <a:t>TenListBox.Items[i] = GiaTri.ToString();</a:t>
            </a:r>
          </a:p>
          <a:p>
            <a:pPr marL="0" indent="0">
              <a:buFont typeface="Wingdings" panose="05000000000000000000" pitchFamily="2" charset="2"/>
              <a:buNone/>
              <a:defRPr/>
            </a:pPr>
            <a:endParaRPr lang="en-US" sz="2400"/>
          </a:p>
        </p:txBody>
      </p:sp>
    </p:spTree>
    <p:extLst>
      <p:ext uri="{BB962C8B-B14F-4D97-AF65-F5344CB8AC3E}">
        <p14:creationId xmlns:p14="http://schemas.microsoft.com/office/powerpoint/2010/main" val="2117973445"/>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3</a:t>
            </a:r>
            <a:r>
              <a:rPr lang="en-US" smtClean="0">
                <a:solidFill>
                  <a:srgbClr val="FF0000"/>
                </a:solidFill>
              </a:rPr>
              <a:t>. CheckedListBox</a:t>
            </a:r>
            <a:endParaRPr lang="en-US" dirty="0">
              <a:solidFill>
                <a:srgbClr val="FF0000"/>
              </a:solidFill>
            </a:endParaRPr>
          </a:p>
        </p:txBody>
      </p:sp>
      <p:sp>
        <p:nvSpPr>
          <p:cNvPr id="3" name="Content Placeholder 2"/>
          <p:cNvSpPr>
            <a:spLocks noGrp="1"/>
          </p:cNvSpPr>
          <p:nvPr>
            <p:ph idx="1"/>
          </p:nvPr>
        </p:nvSpPr>
        <p:spPr>
          <a:xfrm>
            <a:off x="457200" y="1219200"/>
            <a:ext cx="8229600" cy="4929188"/>
          </a:xfrm>
        </p:spPr>
        <p:txBody>
          <a:bodyPr/>
          <a:lstStyle/>
          <a:p>
            <a:pPr algn="just"/>
            <a:r>
              <a:rPr lang="en-US" b="0"/>
              <a:t>Tương tự như </a:t>
            </a:r>
            <a:r>
              <a:rPr lang="en-US" b="0" smtClean="0"/>
              <a:t>listbox </a:t>
            </a:r>
            <a:r>
              <a:rPr lang="en-US" b="0"/>
              <a:t>nhưng mỗi item sẽ có thêm check box</a:t>
            </a:r>
            <a:r>
              <a:rPr lang="en-US" b="0" smtClean="0"/>
              <a:t>.</a:t>
            </a:r>
            <a:endParaRPr lang="en-US" b="0"/>
          </a:p>
        </p:txBody>
      </p:sp>
      <p:sp>
        <p:nvSpPr>
          <p:cNvPr id="5" name="Slide Number Placeholder 4"/>
          <p:cNvSpPr>
            <a:spLocks noGrp="1"/>
          </p:cNvSpPr>
          <p:nvPr>
            <p:ph type="sldNum" sz="quarter" idx="12"/>
          </p:nvPr>
        </p:nvSpPr>
        <p:spPr/>
        <p:txBody>
          <a:bodyPr/>
          <a:lstStyle/>
          <a:p>
            <a:fld id="{7ADE7463-72C5-4BA8-A225-D879E7466B49}" type="slidenum">
              <a:rPr lang="en-US" smtClean="0"/>
              <a:pPr/>
              <a:t>16</a:t>
            </a:fld>
            <a:endParaRPr lang="en-US" dirty="0"/>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3352800"/>
            <a:ext cx="76200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5"/>
          <p:cNvSpPr txBox="1">
            <a:spLocks noChangeArrowheads="1"/>
          </p:cNvSpPr>
          <p:nvPr/>
        </p:nvSpPr>
        <p:spPr bwMode="auto">
          <a:xfrm>
            <a:off x="838200" y="2895600"/>
            <a:ext cx="2476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b="0">
                <a:solidFill>
                  <a:srgbClr val="C00000"/>
                </a:solidFill>
                <a:latin typeface="Verdana" panose="020B0604030504040204" pitchFamily="34" charset="0"/>
                <a:cs typeface="Times New Roman" panose="02020603050405020304" pitchFamily="18" charset="0"/>
              </a:rPr>
              <a:t>CheckedItems</a:t>
            </a:r>
            <a:r>
              <a:rPr lang="en-US" sz="2400" b="0">
                <a:solidFill>
                  <a:srgbClr val="C00000"/>
                </a:solidFill>
                <a:latin typeface="Verdana" panose="020B0604030504040204" pitchFamily="34" charset="0"/>
              </a:rPr>
              <a:t> </a:t>
            </a:r>
          </a:p>
        </p:txBody>
      </p:sp>
      <p:sp>
        <p:nvSpPr>
          <p:cNvPr id="8" name="Text Box 6"/>
          <p:cNvSpPr txBox="1">
            <a:spLocks noChangeArrowheads="1"/>
          </p:cNvSpPr>
          <p:nvPr/>
        </p:nvSpPr>
        <p:spPr bwMode="auto">
          <a:xfrm>
            <a:off x="762000" y="3327400"/>
            <a:ext cx="26860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b="0">
                <a:solidFill>
                  <a:schemeClr val="tx1"/>
                </a:solidFill>
                <a:latin typeface="Verdana" panose="020B0604030504040204" pitchFamily="34" charset="0"/>
                <a:cs typeface="Times New Roman" panose="02020603050405020304" pitchFamily="18" charset="0"/>
              </a:rPr>
              <a:t>CheckedIndices </a:t>
            </a:r>
          </a:p>
        </p:txBody>
      </p:sp>
      <p:sp>
        <p:nvSpPr>
          <p:cNvPr id="9" name="Text Box 7"/>
          <p:cNvSpPr txBox="1">
            <a:spLocks noChangeArrowheads="1"/>
          </p:cNvSpPr>
          <p:nvPr/>
        </p:nvSpPr>
        <p:spPr bwMode="auto">
          <a:xfrm>
            <a:off x="838200" y="3810000"/>
            <a:ext cx="22875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b="0">
                <a:solidFill>
                  <a:srgbClr val="C00000"/>
                </a:solidFill>
                <a:latin typeface="Impact" panose="020B0806030902050204" pitchFamily="34" charset="0"/>
                <a:cs typeface="Times New Roman" panose="02020603050405020304" pitchFamily="18" charset="0"/>
              </a:rPr>
              <a:t>SelectedIndices</a:t>
            </a:r>
            <a:r>
              <a:rPr lang="en-US" sz="2400" b="0">
                <a:solidFill>
                  <a:srgbClr val="C00000"/>
                </a:solidFill>
                <a:latin typeface="Impact" panose="020B0806030902050204" pitchFamily="34" charset="0"/>
              </a:rPr>
              <a:t> </a:t>
            </a:r>
          </a:p>
        </p:txBody>
      </p:sp>
      <p:sp>
        <p:nvSpPr>
          <p:cNvPr id="10" name="Text Box 8"/>
          <p:cNvSpPr txBox="1">
            <a:spLocks noChangeArrowheads="1"/>
          </p:cNvSpPr>
          <p:nvPr/>
        </p:nvSpPr>
        <p:spPr bwMode="auto">
          <a:xfrm>
            <a:off x="838200" y="4267200"/>
            <a:ext cx="2692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b="0">
                <a:solidFill>
                  <a:srgbClr val="002060"/>
                </a:solidFill>
                <a:latin typeface="Verdana" panose="020B0604030504040204" pitchFamily="34" charset="0"/>
                <a:cs typeface="Times New Roman" panose="02020603050405020304" pitchFamily="18" charset="0"/>
              </a:rPr>
              <a:t>SelectedIndices </a:t>
            </a:r>
          </a:p>
        </p:txBody>
      </p:sp>
      <p:sp>
        <p:nvSpPr>
          <p:cNvPr id="11" name="Text Box 9"/>
          <p:cNvSpPr txBox="1">
            <a:spLocks noChangeArrowheads="1"/>
          </p:cNvSpPr>
          <p:nvPr/>
        </p:nvSpPr>
        <p:spPr bwMode="auto">
          <a:xfrm>
            <a:off x="914400" y="4724400"/>
            <a:ext cx="1962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a:solidFill>
                  <a:srgbClr val="C00000"/>
                </a:solidFill>
                <a:latin typeface="Times New Roman" panose="02020603050405020304" pitchFamily="18" charset="0"/>
              </a:rPr>
              <a:t>MultiColumn</a:t>
            </a:r>
          </a:p>
        </p:txBody>
      </p:sp>
      <p:sp>
        <p:nvSpPr>
          <p:cNvPr id="12" name="Rectangle 10"/>
          <p:cNvSpPr>
            <a:spLocks noChangeArrowheads="1"/>
          </p:cNvSpPr>
          <p:nvPr/>
        </p:nvSpPr>
        <p:spPr bwMode="auto">
          <a:xfrm>
            <a:off x="914400" y="5181600"/>
            <a:ext cx="23193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b="0">
                <a:solidFill>
                  <a:srgbClr val="002060"/>
                </a:solidFill>
                <a:latin typeface="MS Song" pitchFamily="49" charset="-122"/>
              </a:rPr>
              <a:t>SelectionMode</a:t>
            </a:r>
            <a:r>
              <a:rPr lang="en-US" sz="2400">
                <a:solidFill>
                  <a:srgbClr val="002060"/>
                </a:solidFill>
                <a:latin typeface="MS Song" pitchFamily="49" charset="-122"/>
              </a:rPr>
              <a:t> </a:t>
            </a:r>
          </a:p>
        </p:txBody>
      </p:sp>
      <p:sp>
        <p:nvSpPr>
          <p:cNvPr id="13" name="Text Box 11"/>
          <p:cNvSpPr txBox="1">
            <a:spLocks noChangeArrowheads="1"/>
          </p:cNvSpPr>
          <p:nvPr/>
        </p:nvSpPr>
        <p:spPr bwMode="auto">
          <a:xfrm>
            <a:off x="1127125" y="2276475"/>
            <a:ext cx="1682750" cy="519113"/>
          </a:xfrm>
          <a:prstGeom prst="rect">
            <a:avLst/>
          </a:prstGeom>
          <a:noFill/>
          <a:ln w="9525">
            <a:noFill/>
            <a:miter lim="800000"/>
            <a:headEnd/>
            <a:tailEnd/>
          </a:ln>
          <a:effectLst/>
        </p:spPr>
        <p:txBody>
          <a:bodyPr wrap="none">
            <a:spAutoFit/>
          </a:bodyPr>
          <a:lstStyle/>
          <a:p>
            <a:pPr eaLnBrk="1" hangingPunct="1">
              <a:defRPr/>
            </a:pPr>
            <a:r>
              <a:rPr lang="en-US" sz="2800" i="1">
                <a:effectLst>
                  <a:outerShdw blurRad="38100" dist="38100" dir="2700000" algn="tl">
                    <a:srgbClr val="C0C0C0"/>
                  </a:outerShdw>
                </a:effectLst>
              </a:rPr>
              <a:t>Properties</a:t>
            </a:r>
          </a:p>
        </p:txBody>
      </p:sp>
      <p:sp>
        <p:nvSpPr>
          <p:cNvPr id="14" name="Text Box 12"/>
          <p:cNvSpPr txBox="1">
            <a:spLocks noChangeArrowheads="1"/>
          </p:cNvSpPr>
          <p:nvPr/>
        </p:nvSpPr>
        <p:spPr bwMode="auto">
          <a:xfrm>
            <a:off x="3962400" y="4624388"/>
            <a:ext cx="1309688" cy="519112"/>
          </a:xfrm>
          <a:prstGeom prst="rect">
            <a:avLst/>
          </a:prstGeom>
          <a:noFill/>
          <a:ln w="9525">
            <a:noFill/>
            <a:miter lim="800000"/>
            <a:headEnd/>
            <a:tailEnd/>
          </a:ln>
          <a:effectLst/>
        </p:spPr>
        <p:txBody>
          <a:bodyPr wrap="none">
            <a:spAutoFit/>
          </a:bodyPr>
          <a:lstStyle/>
          <a:p>
            <a:pPr eaLnBrk="1" hangingPunct="1">
              <a:defRPr/>
            </a:pPr>
            <a:r>
              <a:rPr lang="en-US" sz="2800" i="1">
                <a:effectLst>
                  <a:outerShdw blurRad="38100" dist="38100" dir="2700000" algn="tl">
                    <a:srgbClr val="C0C0C0"/>
                  </a:outerShdw>
                </a:effectLst>
              </a:rPr>
              <a:t>Method</a:t>
            </a:r>
          </a:p>
        </p:txBody>
      </p:sp>
      <p:sp>
        <p:nvSpPr>
          <p:cNvPr id="15" name="Text Box 13"/>
          <p:cNvSpPr txBox="1">
            <a:spLocks noChangeArrowheads="1"/>
          </p:cNvSpPr>
          <p:nvPr/>
        </p:nvSpPr>
        <p:spPr bwMode="auto">
          <a:xfrm>
            <a:off x="3733800" y="5132388"/>
            <a:ext cx="20526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a:solidFill>
                  <a:srgbClr val="134D53"/>
                </a:solidFill>
                <a:latin typeface="Times New Roman" panose="02020603050405020304" pitchFamily="18" charset="0"/>
              </a:rPr>
              <a:t>ClearSelected </a:t>
            </a:r>
          </a:p>
        </p:txBody>
      </p:sp>
      <p:sp>
        <p:nvSpPr>
          <p:cNvPr id="16" name="Rectangle 14"/>
          <p:cNvSpPr>
            <a:spLocks noChangeArrowheads="1"/>
          </p:cNvSpPr>
          <p:nvPr/>
        </p:nvSpPr>
        <p:spPr bwMode="auto">
          <a:xfrm>
            <a:off x="3810000" y="5638800"/>
            <a:ext cx="16795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b="0">
                <a:solidFill>
                  <a:srgbClr val="C00000"/>
                </a:solidFill>
                <a:latin typeface="Times New Roman" panose="02020603050405020304" pitchFamily="18" charset="0"/>
              </a:rPr>
              <a:t>SetSelected</a:t>
            </a:r>
            <a:r>
              <a:rPr lang="en-US" sz="2400">
                <a:solidFill>
                  <a:srgbClr val="C00000"/>
                </a:solidFill>
                <a:latin typeface="Times New Roman" panose="02020603050405020304" pitchFamily="18" charset="0"/>
              </a:rPr>
              <a:t> </a:t>
            </a:r>
          </a:p>
        </p:txBody>
      </p:sp>
      <p:sp>
        <p:nvSpPr>
          <p:cNvPr id="17" name="AutoShape 16"/>
          <p:cNvSpPr>
            <a:spLocks noChangeArrowheads="1"/>
          </p:cNvSpPr>
          <p:nvPr/>
        </p:nvSpPr>
        <p:spPr bwMode="auto">
          <a:xfrm>
            <a:off x="6477000" y="2514600"/>
            <a:ext cx="533400" cy="533400"/>
          </a:xfrm>
          <a:prstGeom prst="lightningBolt">
            <a:avLst/>
          </a:prstGeom>
          <a:solidFill>
            <a:srgbClr val="FFFF00"/>
          </a:solidFill>
          <a:ln w="9525">
            <a:solidFill>
              <a:srgbClr val="FFFF00"/>
            </a:solidFill>
            <a:miter lim="800000"/>
            <a:headEnd/>
            <a:tailEnd/>
          </a:ln>
        </p:spPr>
        <p:txBody>
          <a:bodyPr anchor="ct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endParaRPr lang="en-US" sz="2000">
              <a:solidFill>
                <a:schemeClr val="tx2"/>
              </a:solidFill>
              <a:latin typeface="Times New Roman" panose="02020603050405020304" pitchFamily="18" charset="0"/>
            </a:endParaRPr>
          </a:p>
        </p:txBody>
      </p:sp>
      <p:sp>
        <p:nvSpPr>
          <p:cNvPr id="18" name="Text Box 17"/>
          <p:cNvSpPr txBox="1">
            <a:spLocks noChangeArrowheads="1"/>
          </p:cNvSpPr>
          <p:nvPr/>
        </p:nvSpPr>
        <p:spPr bwMode="auto">
          <a:xfrm>
            <a:off x="5562600" y="3200400"/>
            <a:ext cx="3581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a:solidFill>
                  <a:srgbClr val="C00000"/>
                </a:solidFill>
                <a:latin typeface="Book Antiqua" panose="02040602050305030304" pitchFamily="18" charset="0"/>
                <a:cs typeface="Times New Roman" panose="02020603050405020304" pitchFamily="18" charset="0"/>
              </a:rPr>
              <a:t>SelectedIndexChanged</a:t>
            </a:r>
            <a:r>
              <a:rPr lang="en-US" sz="2400">
                <a:solidFill>
                  <a:srgbClr val="C00000"/>
                </a:solidFill>
                <a:latin typeface="Book Antiqua" panose="02040602050305030304" pitchFamily="18" charset="0"/>
              </a:rPr>
              <a:t> </a:t>
            </a:r>
          </a:p>
        </p:txBody>
      </p:sp>
      <p:sp>
        <p:nvSpPr>
          <p:cNvPr id="19" name="Text Box 18"/>
          <p:cNvSpPr txBox="1">
            <a:spLocks noChangeArrowheads="1"/>
          </p:cNvSpPr>
          <p:nvPr/>
        </p:nvSpPr>
        <p:spPr bwMode="auto">
          <a:xfrm>
            <a:off x="5562600" y="3810000"/>
            <a:ext cx="3581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a:solidFill>
                  <a:srgbClr val="002060"/>
                </a:solidFill>
                <a:latin typeface="Book Antiqua" panose="02040602050305030304" pitchFamily="18" charset="0"/>
                <a:cs typeface="Times New Roman" panose="02020603050405020304" pitchFamily="18" charset="0"/>
              </a:rPr>
              <a:t>SelectedValueChanged</a:t>
            </a:r>
            <a:r>
              <a:rPr lang="en-US" sz="2400">
                <a:solidFill>
                  <a:srgbClr val="002060"/>
                </a:solidFill>
                <a:latin typeface="Book Antiqua" panose="02040602050305030304" pitchFamily="18" charset="0"/>
              </a:rPr>
              <a:t> </a:t>
            </a:r>
          </a:p>
        </p:txBody>
      </p:sp>
      <p:sp>
        <p:nvSpPr>
          <p:cNvPr id="20" name="Text Box 19"/>
          <p:cNvSpPr txBox="1">
            <a:spLocks noChangeArrowheads="1"/>
          </p:cNvSpPr>
          <p:nvPr/>
        </p:nvSpPr>
        <p:spPr bwMode="auto">
          <a:xfrm>
            <a:off x="914400" y="5589588"/>
            <a:ext cx="912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400">
                <a:solidFill>
                  <a:schemeClr val="tx2"/>
                </a:solidFill>
                <a:latin typeface="Times New Roman" panose="02020603050405020304" pitchFamily="18" charset="0"/>
              </a:rPr>
              <a:t>Items</a:t>
            </a:r>
          </a:p>
        </p:txBody>
      </p:sp>
    </p:spTree>
    <p:extLst>
      <p:ext uri="{BB962C8B-B14F-4D97-AF65-F5344CB8AC3E}">
        <p14:creationId xmlns:p14="http://schemas.microsoft.com/office/powerpoint/2010/main" val="68759841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in)">
                                      <p:cBhvr>
                                        <p:cTn id="10" dur="500"/>
                                        <p:tgtEl>
                                          <p:spTgt spid="8"/>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ox(in)">
                                      <p:cBhvr>
                                        <p:cTn id="13" dur="500"/>
                                        <p:tgtEl>
                                          <p:spTgt spid="9"/>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ox(in)">
                                      <p:cBhvr>
                                        <p:cTn id="16" dur="500"/>
                                        <p:tgtEl>
                                          <p:spTgt spid="10"/>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ox(in)">
                                      <p:cBhvr>
                                        <p:cTn id="19" dur="500"/>
                                        <p:tgtEl>
                                          <p:spTgt spid="11"/>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ox(in)">
                                      <p:cBhvr>
                                        <p:cTn id="22" dur="500"/>
                                        <p:tgtEl>
                                          <p:spTgt spid="12"/>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ox(in)">
                                      <p:cBhvr>
                                        <p:cTn id="25" dur="500"/>
                                        <p:tgtEl>
                                          <p:spTgt spid="14"/>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ox(in)">
                                      <p:cBhvr>
                                        <p:cTn id="28" dur="500"/>
                                        <p:tgtEl>
                                          <p:spTgt spid="15"/>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box(in)">
                                      <p:cBhvr>
                                        <p:cTn id="31" dur="500"/>
                                        <p:tgtEl>
                                          <p:spTgt spid="16"/>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box(in)">
                                      <p:cBhvr>
                                        <p:cTn id="34" dur="500"/>
                                        <p:tgtEl>
                                          <p:spTgt spid="17"/>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ox(in)">
                                      <p:cBhvr>
                                        <p:cTn id="37" dur="500"/>
                                        <p:tgtEl>
                                          <p:spTgt spid="18"/>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ox(in)">
                                      <p:cBhvr>
                                        <p:cTn id="40" dur="500"/>
                                        <p:tgtEl>
                                          <p:spTgt spid="19"/>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box(in)">
                                      <p:cBhvr>
                                        <p:cTn id="4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4" grpId="0"/>
      <p:bldP spid="15" grpId="0"/>
      <p:bldP spid="16" grpId="0"/>
      <p:bldP spid="17" grpId="0" animBg="1"/>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3</a:t>
            </a:r>
            <a:r>
              <a:rPr lang="en-US" smtClean="0">
                <a:solidFill>
                  <a:srgbClr val="FF0000"/>
                </a:solidFill>
              </a:rPr>
              <a:t>. CheckedListBox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17</a:t>
            </a:fld>
            <a:endParaRPr lang="en-US" dirty="0"/>
          </a:p>
        </p:txBody>
      </p:sp>
      <p:graphicFrame>
        <p:nvGraphicFramePr>
          <p:cNvPr id="6" name="Group 48"/>
          <p:cNvGraphicFramePr>
            <a:graphicFrameLocks noGrp="1"/>
          </p:cNvGraphicFramePr>
          <p:nvPr>
            <p:extLst>
              <p:ext uri="{D42A27DB-BD31-4B8C-83A1-F6EECF244321}">
                <p14:modId xmlns:p14="http://schemas.microsoft.com/office/powerpoint/2010/main" val="616763868"/>
              </p:ext>
            </p:extLst>
          </p:nvPr>
        </p:nvGraphicFramePr>
        <p:xfrm>
          <a:off x="287338" y="1200174"/>
          <a:ext cx="8229600" cy="4743426"/>
        </p:xfrm>
        <a:graphic>
          <a:graphicData uri="http://schemas.openxmlformats.org/drawingml/2006/table">
            <a:tbl>
              <a:tblPr/>
              <a:tblGrid>
                <a:gridCol w="2227262"/>
                <a:gridCol w="6002338"/>
              </a:tblGrid>
              <a:tr h="3962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1" u="none" strike="noStrike" cap="none" normalizeH="0" baseline="0" smtClean="0">
                          <a:ln>
                            <a:noFill/>
                          </a:ln>
                          <a:solidFill>
                            <a:schemeClr val="bg1"/>
                          </a:solidFill>
                          <a:effectLst/>
                          <a:latin typeface="Arial" charset="0"/>
                        </a:rPr>
                        <a:t>Thuộc tính</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alpha val="49803"/>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bg1"/>
                          </a:solidFill>
                          <a:effectLst/>
                          <a:latin typeface="Arial" charset="0"/>
                        </a:rPr>
                        <a:t>Ý nghĩa</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alpha val="49803"/>
                      </a:srgbClr>
                    </a:solidFill>
                  </a:tcPr>
                </a:tc>
              </a:tr>
              <a:tr h="451509">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BorderStyle</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Kiểu đường viền của điều khiển CheckedListBox </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26">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MultiColumn</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Cho phép trình bày danh sách phân tử trên  điều khiển có nhiều cột</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26">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ColumnWidth</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Chiều rộng của mỗi cột nếu phần tử trình bày trên điều khiển có nhiều cột</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9771">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Items </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Tập các phần tử có trong điều khiển, bạn có thể sử dụng phương thức Add và AddRange để thêm chuỗi hay phần tử với khóa và giá trị vào điều khiển CheckedListBox</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26">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SelectionMode</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Cho phép chọn một hay nhiều phần tử cùng một lúc </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26">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Sorted</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Nếu chọn True thì danh sách sắp xếp tăng dần theo giá trị</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623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SelectedItems</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Trả về tập phần tử được chọn</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371549294"/>
      </p:ext>
    </p:extLst>
  </p:cSld>
  <p:clrMapOvr>
    <a:masterClrMapping/>
  </p:clrMapOvr>
  <p:transition spd="med">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3</a:t>
            </a:r>
            <a:r>
              <a:rPr lang="en-US" smtClean="0">
                <a:solidFill>
                  <a:srgbClr val="FF0000"/>
                </a:solidFill>
              </a:rPr>
              <a:t>. CheckedListBox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18</a:t>
            </a:fld>
            <a:endParaRPr lang="en-US" dirty="0"/>
          </a:p>
        </p:txBody>
      </p:sp>
      <p:graphicFrame>
        <p:nvGraphicFramePr>
          <p:cNvPr id="21" name="Table 20"/>
          <p:cNvGraphicFramePr>
            <a:graphicFrameLocks noGrp="1"/>
          </p:cNvGraphicFramePr>
          <p:nvPr>
            <p:extLst>
              <p:ext uri="{D42A27DB-BD31-4B8C-83A1-F6EECF244321}">
                <p14:modId xmlns:p14="http://schemas.microsoft.com/office/powerpoint/2010/main" val="1946411071"/>
              </p:ext>
            </p:extLst>
          </p:nvPr>
        </p:nvGraphicFramePr>
        <p:xfrm>
          <a:off x="838200" y="1371600"/>
          <a:ext cx="7696200" cy="2682789"/>
        </p:xfrm>
        <a:graphic>
          <a:graphicData uri="http://schemas.openxmlformats.org/drawingml/2006/table">
            <a:tbl>
              <a:tblPr/>
              <a:tblGrid>
                <a:gridCol w="2209800"/>
                <a:gridCol w="5486400"/>
              </a:tblGrid>
              <a:tr h="396321">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1" u="none" strike="noStrike" cap="none" normalizeH="0" baseline="0" smtClean="0">
                          <a:ln>
                            <a:noFill/>
                          </a:ln>
                          <a:solidFill>
                            <a:schemeClr val="bg1"/>
                          </a:solidFill>
                          <a:effectLst/>
                          <a:latin typeface="Arial" charset="0"/>
                        </a:rPr>
                        <a:t>Thuộc tính</a:t>
                      </a: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alpha val="49803"/>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bg1"/>
                          </a:solidFill>
                          <a:effectLst/>
                          <a:latin typeface="Arial" charset="0"/>
                        </a:rPr>
                        <a:t>Ý nghĩa</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alpha val="49803"/>
                      </a:srgbClr>
                    </a:solidFill>
                  </a:tcPr>
                </a:tc>
              </a:tr>
              <a:tr h="640211">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SelectedItem</a:t>
                      </a: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Gán hay lấy giá trị object ứng với phần tử đang chọn</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211">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SelectedValue</a:t>
                      </a: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Gán hay lấy giá trị ứng với phần tử kiểu object đang chọn </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211">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SelectedIndex</a:t>
                      </a: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Gán và lấy giá trị chỉ mục ứng với phần tử đang chọn</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83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0F1657"/>
                          </a:solidFill>
                          <a:effectLst/>
                          <a:latin typeface="Arial" charset="0"/>
                        </a:rPr>
                        <a:t>CheckedItems</a:t>
                      </a: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rgbClr val="0F1657"/>
                          </a:solidFill>
                          <a:effectLst/>
                          <a:latin typeface="Arial" charset="0"/>
                        </a:rPr>
                        <a:t>Trả về tập phần tử được Check</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674575237"/>
      </p:ext>
    </p:extLst>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3</a:t>
            </a:r>
            <a:r>
              <a:rPr lang="en-US" smtClean="0">
                <a:solidFill>
                  <a:srgbClr val="FF0000"/>
                </a:solidFill>
              </a:rPr>
              <a:t>. CheckedListBox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19</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36408303"/>
              </p:ext>
            </p:extLst>
          </p:nvPr>
        </p:nvGraphicFramePr>
        <p:xfrm>
          <a:off x="304800" y="900113"/>
          <a:ext cx="8382000" cy="5394852"/>
        </p:xfrm>
        <a:graphic>
          <a:graphicData uri="http://schemas.openxmlformats.org/drawingml/2006/table">
            <a:tbl>
              <a:tblPr/>
              <a:tblGrid>
                <a:gridCol w="3048000"/>
                <a:gridCol w="5334000"/>
              </a:tblGrid>
              <a:tr h="396222">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1" u="none" strike="noStrike" cap="none" normalizeH="0" baseline="0" smtClean="0">
                          <a:ln>
                            <a:noFill/>
                          </a:ln>
                          <a:solidFill>
                            <a:schemeClr val="bg1"/>
                          </a:solidFill>
                          <a:effectLst/>
                          <a:latin typeface="Arial" charset="0"/>
                        </a:rPr>
                        <a:t>Sự kiện</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alpha val="50195"/>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bg1"/>
                          </a:solidFill>
                          <a:effectLst/>
                          <a:latin typeface="Arial" charset="0"/>
                        </a:rPr>
                        <a:t>Ý nghĩa</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alpha val="50195"/>
                      </a:srgbClr>
                    </a:solidFill>
                  </a:tcPr>
                </a:tc>
              </a:tr>
              <a:tr h="48095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Mouse Click</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người sử dụng Click trên điều khiển</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969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Click</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người sử dụng Click vào điều khiển</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5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ItemChecked</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người sử dụng Click vào biểu tượng CheckBox của từng phần tử</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74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SelectedIndexChanged</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chỉ mục của phần tử được thay đổi</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5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SelectedValueChanged</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giá trị của phần tử được thay đổi trên điều khiển</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5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DoubleClick</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người sử dụng nhấn 2 lần chuột liên tiếp trên phần tử</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5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EnabledChanged</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thuộc tính Enabledd thay đổi giá trị từ True sang False hay ngược lại</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74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rgbClr val="0F1657"/>
                          </a:solidFill>
                          <a:effectLst/>
                          <a:latin typeface="Arial" charset="0"/>
                        </a:rPr>
                        <a:t>VisibleChanged</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0F1657"/>
                          </a:solidFill>
                          <a:effectLst/>
                          <a:latin typeface="Arial" charset="0"/>
                        </a:rPr>
                        <a:t>Xảy ra khi thuộc tính Visible thay đổi giá trị</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494885662"/>
      </p:ext>
    </p:extLst>
  </p:cSld>
  <p:clrMapOvr>
    <a:masterClrMapping/>
  </p:clrMapOvr>
  <p:transition spd="med">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3</a:t>
            </a:r>
            <a:r>
              <a:rPr lang="en-US" smtClean="0">
                <a:solidFill>
                  <a:srgbClr val="FF0000"/>
                </a:solidFill>
              </a:rPr>
              <a:t>. CheckedListBox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20</a:t>
            </a:fld>
            <a:endParaRPr lang="en-US" dirty="0"/>
          </a:p>
        </p:txBody>
      </p:sp>
      <p:sp>
        <p:nvSpPr>
          <p:cNvPr id="6" name="Rectangle 3"/>
          <p:cNvSpPr txBox="1">
            <a:spLocks noChangeArrowheads="1"/>
          </p:cNvSpPr>
          <p:nvPr/>
        </p:nvSpPr>
        <p:spPr bwMode="auto">
          <a:xfrm>
            <a:off x="457200" y="12954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b="0" smtClean="0"/>
              <a:t>Thuộc tính </a:t>
            </a:r>
            <a:r>
              <a:rPr lang="en-US" b="0" i="1" smtClean="0">
                <a:effectLst>
                  <a:outerShdw blurRad="38100" dist="38100" dir="2700000" algn="tl">
                    <a:srgbClr val="C0C0C0"/>
                  </a:outerShdw>
                </a:effectLst>
              </a:rPr>
              <a:t>Items</a:t>
            </a:r>
            <a:r>
              <a:rPr lang="en-US" b="0" smtClean="0"/>
              <a:t> lưu trữ danh sách item</a:t>
            </a:r>
          </a:p>
          <a:p>
            <a:pPr>
              <a:defRPr/>
            </a:pPr>
            <a:r>
              <a:rPr lang="en-US" b="0" smtClean="0"/>
              <a:t>Có thể bổ sung vào thời điểm</a:t>
            </a:r>
          </a:p>
          <a:p>
            <a:pPr lvl="1">
              <a:defRPr/>
            </a:pPr>
            <a:r>
              <a:rPr lang="en-US" smtClean="0"/>
              <a:t>Design time</a:t>
            </a:r>
          </a:p>
          <a:p>
            <a:pPr lvl="1">
              <a:defRPr/>
            </a:pPr>
            <a:r>
              <a:rPr lang="en-US" smtClean="0"/>
              <a:t>Run time</a:t>
            </a:r>
          </a:p>
        </p:txBody>
      </p:sp>
      <p:pic>
        <p:nvPicPr>
          <p:cNvPr id="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3124200"/>
            <a:ext cx="2886075"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utoShape 5"/>
          <p:cNvSpPr>
            <a:spLocks noChangeArrowheads="1"/>
          </p:cNvSpPr>
          <p:nvPr/>
        </p:nvSpPr>
        <p:spPr bwMode="auto">
          <a:xfrm rot="13996565" flipH="1" flipV="1">
            <a:off x="2340251" y="2802696"/>
            <a:ext cx="731838" cy="1447800"/>
          </a:xfrm>
          <a:prstGeom prst="curvedRightArrow">
            <a:avLst>
              <a:gd name="adj1" fmla="val 22192"/>
              <a:gd name="adj2" fmla="val 70880"/>
              <a:gd name="adj3" fmla="val 31361"/>
            </a:avLst>
          </a:prstGeom>
          <a:gradFill rotWithShape="0">
            <a:gsLst>
              <a:gs pos="0">
                <a:srgbClr val="0099FF"/>
              </a:gs>
              <a:gs pos="100000">
                <a:srgbClr val="FFFFFF"/>
              </a:gs>
            </a:gsLst>
            <a:lin ang="5400000" scaled="1"/>
          </a:gradFill>
          <a:ln w="9525">
            <a:solidFill>
              <a:srgbClr val="00CCFF"/>
            </a:solidFill>
            <a:miter lim="800000"/>
            <a:headEnd/>
            <a:tailEnd/>
          </a:ln>
        </p:spPr>
        <p:txBody>
          <a:bodyPr wrap="none" anchor="ct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endParaRPr lang="en-US" sz="2000">
              <a:solidFill>
                <a:schemeClr val="tx2"/>
              </a:solidFill>
              <a:latin typeface="Times New Roman" panose="02020603050405020304" pitchFamily="18" charset="0"/>
            </a:endParaRPr>
          </a:p>
        </p:txBody>
      </p:sp>
      <p:sp>
        <p:nvSpPr>
          <p:cNvPr id="9" name="Text Box 6"/>
          <p:cNvSpPr txBox="1">
            <a:spLocks noChangeArrowheads="1"/>
          </p:cNvSpPr>
          <p:nvPr/>
        </p:nvSpPr>
        <p:spPr bwMode="auto">
          <a:xfrm>
            <a:off x="990600" y="3946525"/>
            <a:ext cx="19859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000">
                <a:solidFill>
                  <a:srgbClr val="002060"/>
                </a:solidFill>
                <a:latin typeface="Times New Roman" panose="02020603050405020304" pitchFamily="18" charset="0"/>
              </a:rPr>
              <a:t>Item được check</a:t>
            </a:r>
          </a:p>
        </p:txBody>
      </p:sp>
      <p:sp>
        <p:nvSpPr>
          <p:cNvPr id="10" name="AutoShape 7"/>
          <p:cNvSpPr>
            <a:spLocks noChangeArrowheads="1"/>
          </p:cNvSpPr>
          <p:nvPr/>
        </p:nvSpPr>
        <p:spPr bwMode="auto">
          <a:xfrm rot="5887324" flipV="1">
            <a:off x="5768181" y="3299619"/>
            <a:ext cx="731838" cy="1447800"/>
          </a:xfrm>
          <a:prstGeom prst="curvedRightArrow">
            <a:avLst>
              <a:gd name="adj1" fmla="val 22192"/>
              <a:gd name="adj2" fmla="val 70880"/>
              <a:gd name="adj3" fmla="val 31361"/>
            </a:avLst>
          </a:prstGeom>
          <a:gradFill rotWithShape="0">
            <a:gsLst>
              <a:gs pos="0">
                <a:srgbClr val="0099FF"/>
              </a:gs>
              <a:gs pos="100000">
                <a:srgbClr val="FFFFFF"/>
              </a:gs>
            </a:gsLst>
            <a:lin ang="5400000" scaled="1"/>
          </a:gradFill>
          <a:ln w="9525">
            <a:solidFill>
              <a:srgbClr val="00CCFF"/>
            </a:solidFill>
            <a:miter lim="800000"/>
            <a:headEnd/>
            <a:tailEnd/>
          </a:ln>
        </p:spPr>
        <p:txBody>
          <a:bodyPr wrap="none" anchor="ct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endParaRPr lang="en-US" sz="2000">
              <a:solidFill>
                <a:schemeClr val="tx2"/>
              </a:solidFill>
              <a:latin typeface="Times New Roman" panose="02020603050405020304" pitchFamily="18" charset="0"/>
            </a:endParaRPr>
          </a:p>
        </p:txBody>
      </p:sp>
      <p:sp>
        <p:nvSpPr>
          <p:cNvPr id="11" name="Text Box 8"/>
          <p:cNvSpPr txBox="1">
            <a:spLocks noChangeArrowheads="1"/>
          </p:cNvSpPr>
          <p:nvPr/>
        </p:nvSpPr>
        <p:spPr bwMode="auto">
          <a:xfrm>
            <a:off x="6324600" y="4419600"/>
            <a:ext cx="1955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r>
              <a:rPr lang="en-US" sz="2000">
                <a:solidFill>
                  <a:srgbClr val="002060"/>
                </a:solidFill>
                <a:latin typeface="Times New Roman" panose="02020603050405020304" pitchFamily="18" charset="0"/>
              </a:rPr>
              <a:t>Item được select</a:t>
            </a:r>
          </a:p>
        </p:txBody>
      </p:sp>
    </p:spTree>
    <p:extLst>
      <p:ext uri="{BB962C8B-B14F-4D97-AF65-F5344CB8AC3E}">
        <p14:creationId xmlns:p14="http://schemas.microsoft.com/office/powerpoint/2010/main" val="9325069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in)">
                                      <p:cBhvr>
                                        <p:cTn id="10" dur="500"/>
                                        <p:tgtEl>
                                          <p:spTgt spid="8"/>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ox(in)">
                                      <p:cBhvr>
                                        <p:cTn id="13" dur="500"/>
                                        <p:tgtEl>
                                          <p:spTgt spid="9"/>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ox(in)">
                                      <p:cBhvr>
                                        <p:cTn id="16" dur="500"/>
                                        <p:tgtEl>
                                          <p:spTgt spid="10"/>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ox(in)">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3</a:t>
            </a:r>
            <a:r>
              <a:rPr lang="en-US" smtClean="0">
                <a:solidFill>
                  <a:srgbClr val="FF0000"/>
                </a:solidFill>
              </a:rPr>
              <a:t>. CheckedListBox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21</a:t>
            </a:fld>
            <a:endParaRPr lang="en-US" dirty="0"/>
          </a:p>
        </p:txBody>
      </p:sp>
      <p:sp>
        <p:nvSpPr>
          <p:cNvPr id="6" name="Rectangle 3"/>
          <p:cNvSpPr txBox="1">
            <a:spLocks noChangeArrowheads="1"/>
          </p:cNvSpPr>
          <p:nvPr/>
        </p:nvSpPr>
        <p:spPr bwMode="auto">
          <a:xfrm>
            <a:off x="457200" y="12954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endParaRPr lang="en-US" smtClean="0"/>
          </a:p>
        </p:txBody>
      </p:sp>
      <p:sp>
        <p:nvSpPr>
          <p:cNvPr id="12" name="Rectangle 3"/>
          <p:cNvSpPr txBox="1">
            <a:spLocks noChangeArrowheads="1"/>
          </p:cNvSpPr>
          <p:nvPr/>
        </p:nvSpPr>
        <p:spPr bwMode="auto">
          <a:xfrm>
            <a:off x="457200" y="12954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i="1" smtClean="0">
                <a:effectLst>
                  <a:outerShdw blurRad="38100" dist="38100" dir="2700000" algn="tl">
                    <a:srgbClr val="C0C0C0"/>
                  </a:outerShdw>
                </a:effectLst>
              </a:rPr>
              <a:t>MultiColumn = true</a:t>
            </a:r>
          </a:p>
        </p:txBody>
      </p:sp>
      <p:pic>
        <p:nvPicPr>
          <p:cNvPr id="1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2514600"/>
            <a:ext cx="2886075"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Line 5"/>
          <p:cNvSpPr>
            <a:spLocks noChangeShapeType="1"/>
          </p:cNvSpPr>
          <p:nvPr/>
        </p:nvSpPr>
        <p:spPr bwMode="auto">
          <a:xfrm flipH="1">
            <a:off x="4572000" y="3124200"/>
            <a:ext cx="1676400" cy="0"/>
          </a:xfrm>
          <a:prstGeom prst="line">
            <a:avLst/>
          </a:prstGeom>
          <a:noFill/>
          <a:ln w="28575">
            <a:solidFill>
              <a:srgbClr val="3964EF"/>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p>
        </p:txBody>
      </p:sp>
      <p:sp>
        <p:nvSpPr>
          <p:cNvPr id="15" name="Text Box 6"/>
          <p:cNvSpPr txBox="1">
            <a:spLocks noChangeArrowheads="1"/>
          </p:cNvSpPr>
          <p:nvPr/>
        </p:nvSpPr>
        <p:spPr bwMode="auto">
          <a:xfrm>
            <a:off x="6384925" y="2757488"/>
            <a:ext cx="23018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algn="ctr" eaLnBrk="1" hangingPunct="1">
              <a:spcBef>
                <a:spcPct val="0"/>
              </a:spcBef>
              <a:buClrTx/>
              <a:buSzTx/>
              <a:buFontTx/>
              <a:buNone/>
            </a:pPr>
            <a:r>
              <a:rPr lang="en-US" sz="2000">
                <a:solidFill>
                  <a:srgbClr val="002060"/>
                </a:solidFill>
                <a:latin typeface="Times New Roman" panose="02020603050405020304" pitchFamily="18" charset="0"/>
              </a:rPr>
              <a:t>Các item được tổ chức theo nhiều cột</a:t>
            </a:r>
          </a:p>
        </p:txBody>
      </p:sp>
    </p:spTree>
    <p:extLst>
      <p:ext uri="{BB962C8B-B14F-4D97-AF65-F5344CB8AC3E}">
        <p14:creationId xmlns:p14="http://schemas.microsoft.com/office/powerpoint/2010/main" val="330068528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in)">
                                      <p:cBhvr>
                                        <p:cTn id="7" dur="500"/>
                                        <p:tgtEl>
                                          <p:spTgt spid="1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ox(in)">
                                      <p:cBhvr>
                                        <p:cTn id="10" dur="500"/>
                                        <p:tgtEl>
                                          <p:spTgt spid="14"/>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ox(in)">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3</a:t>
            </a:r>
            <a:r>
              <a:rPr lang="en-US" smtClean="0">
                <a:solidFill>
                  <a:srgbClr val="FF0000"/>
                </a:solidFill>
              </a:rPr>
              <a:t>. CheckedListBox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22</a:t>
            </a:fld>
            <a:endParaRPr lang="en-US" dirty="0"/>
          </a:p>
        </p:txBody>
      </p:sp>
      <p:sp>
        <p:nvSpPr>
          <p:cNvPr id="12" name="Rectangle 3"/>
          <p:cNvSpPr txBox="1">
            <a:spLocks noChangeArrowheads="1"/>
          </p:cNvSpPr>
          <p:nvPr/>
        </p:nvSpPr>
        <p:spPr bwMode="auto">
          <a:xfrm>
            <a:off x="457200" y="1295400"/>
            <a:ext cx="82296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rgbClr val="0070C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rgbClr val="0070C0"/>
                </a:solidFill>
                <a:latin typeface="Arial" panose="020B0604020202020204" pitchFamily="34" charset="0"/>
                <a:ea typeface="+mn-ea"/>
                <a:cs typeface="+mn-cs"/>
              </a:defRPr>
            </a:lvl2pPr>
            <a:lvl3pPr marL="1143000" indent="-228600" algn="l" rtl="0" eaLnBrk="1" fontAlgn="base" hangingPunct="1">
              <a:spcBef>
                <a:spcPct val="20000"/>
              </a:spcBef>
              <a:spcAft>
                <a:spcPct val="0"/>
              </a:spcAft>
              <a:buClr>
                <a:schemeClr val="tx1"/>
              </a:buClr>
              <a:buChar char="•"/>
              <a:defRPr sz="2400" kern="1200">
                <a:solidFill>
                  <a:srgbClr val="0070C0"/>
                </a:solidFill>
                <a:latin typeface="Arial" panose="020B0604020202020204" pitchFamily="34" charset="0"/>
                <a:ea typeface="+mn-ea"/>
                <a:cs typeface="+mn-cs"/>
              </a:defRPr>
            </a:lvl3pPr>
            <a:lvl4pPr marL="16002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4pPr>
            <a:lvl5pPr marL="2057400" indent="-228600" algn="l" rtl="0" eaLnBrk="1" fontAlgn="base" hangingPunct="1">
              <a:spcBef>
                <a:spcPct val="20000"/>
              </a:spcBef>
              <a:spcAft>
                <a:spcPct val="0"/>
              </a:spcAft>
              <a:buChar char="»"/>
              <a:defRPr sz="2000" kern="1200">
                <a:solidFill>
                  <a:srgbClr val="0070C0"/>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mtClean="0"/>
              <a:t>Sự kiện </a:t>
            </a:r>
            <a:r>
              <a:rPr lang="en-US" i="1" smtClean="0">
                <a:effectLst>
                  <a:outerShdw blurRad="38100" dist="38100" dir="2700000" algn="tl">
                    <a:srgbClr val="C0C0C0"/>
                  </a:outerShdw>
                </a:effectLst>
              </a:rPr>
              <a:t>SelectedIndexChanged</a:t>
            </a:r>
          </a:p>
        </p:txBody>
      </p:sp>
      <p:pic>
        <p:nvPicPr>
          <p:cNvPr id="1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981200"/>
            <a:ext cx="285750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2514600"/>
            <a:ext cx="3009900" cy="375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1828800"/>
            <a:ext cx="4752975" cy="2619375"/>
          </a:xfrm>
          <a:prstGeom prst="rect">
            <a:avLst/>
          </a:prstGeom>
          <a:noFill/>
          <a:ln w="38100" cap="rnd">
            <a:solidFill>
              <a:schemeClr val="accent1"/>
            </a:solidFill>
            <a:prstDash val="sysDot"/>
            <a:miter lim="800000"/>
            <a:headEnd/>
            <a:tailEnd/>
          </a:ln>
          <a:extLst>
            <a:ext uri="{909E8E84-426E-40DD-AFC4-6F175D3DCCD1}">
              <a14:hiddenFill xmlns:a14="http://schemas.microsoft.com/office/drawing/2010/main">
                <a:solidFill>
                  <a:srgbClr val="FFFFFF"/>
                </a:solidFill>
              </a14:hiddenFill>
            </a:ext>
          </a:extLst>
        </p:spPr>
      </p:pic>
      <p:sp>
        <p:nvSpPr>
          <p:cNvPr id="16" name="AutoShape 8"/>
          <p:cNvSpPr>
            <a:spLocks noChangeArrowheads="1"/>
          </p:cNvSpPr>
          <p:nvPr/>
        </p:nvSpPr>
        <p:spPr bwMode="auto">
          <a:xfrm rot="2830137" flipH="1" flipV="1">
            <a:off x="6111081" y="3794919"/>
            <a:ext cx="731838" cy="1524000"/>
          </a:xfrm>
          <a:prstGeom prst="curvedRightArrow">
            <a:avLst>
              <a:gd name="adj1" fmla="val 23360"/>
              <a:gd name="adj2" fmla="val 74611"/>
              <a:gd name="adj3" fmla="val 31361"/>
            </a:avLst>
          </a:prstGeom>
          <a:gradFill rotWithShape="0">
            <a:gsLst>
              <a:gs pos="0">
                <a:srgbClr val="0099FF"/>
              </a:gs>
              <a:gs pos="100000">
                <a:srgbClr val="FFFFFF"/>
              </a:gs>
            </a:gsLst>
            <a:lin ang="5400000" scaled="1"/>
          </a:gradFill>
          <a:ln w="9525">
            <a:solidFill>
              <a:srgbClr val="00CCFF"/>
            </a:solidFill>
            <a:miter lim="800000"/>
            <a:headEnd/>
            <a:tailEnd/>
          </a:ln>
        </p:spPr>
        <p:txBody>
          <a:bodyPr wrap="none" anchor="ct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endParaRPr lang="en-US" sz="2000">
              <a:solidFill>
                <a:schemeClr val="tx2"/>
              </a:solidFill>
              <a:latin typeface="Times New Roman" panose="02020603050405020304" pitchFamily="18" charset="0"/>
            </a:endParaRPr>
          </a:p>
        </p:txBody>
      </p:sp>
      <p:sp>
        <p:nvSpPr>
          <p:cNvPr id="17" name="AutoShape 9"/>
          <p:cNvSpPr>
            <a:spLocks noChangeArrowheads="1"/>
          </p:cNvSpPr>
          <p:nvPr/>
        </p:nvSpPr>
        <p:spPr bwMode="auto">
          <a:xfrm rot="1842922">
            <a:off x="1676400" y="3581400"/>
            <a:ext cx="1905000" cy="762000"/>
          </a:xfrm>
          <a:prstGeom prst="lightningBolt">
            <a:avLst/>
          </a:prstGeom>
          <a:solidFill>
            <a:srgbClr val="C00000">
              <a:alpha val="58038"/>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lr>
                <a:schemeClr val="accent1"/>
              </a:buClr>
              <a:buSzPct val="65000"/>
              <a:buFont typeface="Wingdings" panose="05000000000000000000" pitchFamily="2" charset="2"/>
              <a:buChar char="n"/>
              <a:defRPr sz="2200" b="1">
                <a:solidFill>
                  <a:srgbClr val="0F1657"/>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000" b="1">
                <a:solidFill>
                  <a:srgbClr val="0F1657"/>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b="1">
                <a:solidFill>
                  <a:srgbClr val="0F1657"/>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1600" b="1">
                <a:solidFill>
                  <a:srgbClr val="0F1657"/>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1400" b="1">
                <a:solidFill>
                  <a:srgbClr val="0F1657"/>
                </a:solidFill>
                <a:latin typeface="Arial" panose="020B0604020202020204" pitchFamily="34" charset="0"/>
              </a:defRPr>
            </a:lvl9pPr>
          </a:lstStyle>
          <a:p>
            <a:pPr eaLnBrk="1" hangingPunct="1">
              <a:spcBef>
                <a:spcPct val="0"/>
              </a:spcBef>
              <a:buClrTx/>
              <a:buSzTx/>
              <a:buFontTx/>
              <a:buNone/>
            </a:pPr>
            <a:endParaRPr lang="en-US" sz="2000">
              <a:solidFill>
                <a:schemeClr val="tx2"/>
              </a:solidFill>
              <a:latin typeface="Times New Roman" panose="02020603050405020304" pitchFamily="18" charset="0"/>
            </a:endParaRPr>
          </a:p>
        </p:txBody>
      </p:sp>
    </p:spTree>
    <p:extLst>
      <p:ext uri="{BB962C8B-B14F-4D97-AF65-F5344CB8AC3E}">
        <p14:creationId xmlns:p14="http://schemas.microsoft.com/office/powerpoint/2010/main" val="65937655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in)">
                                      <p:cBhvr>
                                        <p:cTn id="7" dur="500"/>
                                        <p:tgtEl>
                                          <p:spTgt spid="1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ox(in)">
                                      <p:cBhvr>
                                        <p:cTn id="10" dur="500"/>
                                        <p:tgtEl>
                                          <p:spTgt spid="17"/>
                                        </p:tgtEl>
                                      </p:cBhvr>
                                    </p:animEffect>
                                  </p:childTnLst>
                                </p:cTn>
                              </p:par>
                              <p:par>
                                <p:cTn id="11" presetID="4" presetClass="entr" presetSubtype="16"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ox(in)">
                                      <p:cBhvr>
                                        <p:cTn id="13" dur="500"/>
                                        <p:tgtEl>
                                          <p:spTgt spid="14"/>
                                        </p:tgtEl>
                                      </p:cBhvr>
                                    </p:animEffect>
                                  </p:childTnLst>
                                </p:cTn>
                              </p:par>
                              <p:par>
                                <p:cTn id="14" presetID="4" presetClass="entr" presetSubtype="16"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ox(in)">
                                      <p:cBhvr>
                                        <p:cTn id="16" dur="500"/>
                                        <p:tgtEl>
                                          <p:spTgt spid="15"/>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ox(in)">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a:t>
            </a:r>
            <a:r>
              <a:rPr lang="en-US">
                <a:solidFill>
                  <a:srgbClr val="FF0000"/>
                </a:solidFill>
              </a:rPr>
              <a:t>ComboBox</a:t>
            </a:r>
            <a:endParaRPr lang="en-US" dirty="0">
              <a:solidFill>
                <a:srgbClr val="FF0000"/>
              </a:solidFill>
            </a:endParaRPr>
          </a:p>
        </p:txBody>
      </p:sp>
      <p:sp>
        <p:nvSpPr>
          <p:cNvPr id="3" name="Content Placeholder 2"/>
          <p:cNvSpPr>
            <a:spLocks noGrp="1"/>
          </p:cNvSpPr>
          <p:nvPr>
            <p:ph idx="1"/>
          </p:nvPr>
        </p:nvSpPr>
        <p:spPr>
          <a:xfrm>
            <a:off x="457200" y="1219200"/>
            <a:ext cx="8229600" cy="4929188"/>
          </a:xfrm>
        </p:spPr>
        <p:txBody>
          <a:bodyPr/>
          <a:lstStyle/>
          <a:p>
            <a:pPr algn="just">
              <a:lnSpc>
                <a:spcPct val="80000"/>
              </a:lnSpc>
            </a:pPr>
            <a:r>
              <a:rPr lang="en-US" b="0"/>
              <a:t>Kết hợp TextBox với một danh sách dạng drop down </a:t>
            </a:r>
          </a:p>
          <a:p>
            <a:pPr algn="just">
              <a:lnSpc>
                <a:spcPct val="80000"/>
              </a:lnSpc>
            </a:pPr>
            <a:r>
              <a:rPr lang="en-US" b="0"/>
              <a:t>Cho phép user kích chọn item trong danh sách drop down</a:t>
            </a:r>
          </a:p>
          <a:p>
            <a:pPr marL="0" indent="0" algn="just">
              <a:buNone/>
            </a:pPr>
            <a:endParaRPr lang="en-US" b="0"/>
          </a:p>
        </p:txBody>
      </p:sp>
      <p:sp>
        <p:nvSpPr>
          <p:cNvPr id="5" name="Slide Number Placeholder 4"/>
          <p:cNvSpPr>
            <a:spLocks noGrp="1"/>
          </p:cNvSpPr>
          <p:nvPr>
            <p:ph type="sldNum" sz="quarter" idx="12"/>
          </p:nvPr>
        </p:nvSpPr>
        <p:spPr/>
        <p:txBody>
          <a:bodyPr/>
          <a:lstStyle/>
          <a:p>
            <a:fld id="{7ADE7463-72C5-4BA8-A225-D879E7466B49}" type="slidenum">
              <a:rPr lang="en-US" smtClean="0"/>
              <a:pPr/>
              <a:t>23</a:t>
            </a:fld>
            <a:endParaRPr lang="en-US" dirty="0"/>
          </a:p>
        </p:txBody>
      </p:sp>
      <p:pic>
        <p:nvPicPr>
          <p:cNvPr id="6" name="Picture 5"/>
          <p:cNvPicPr>
            <a:picLocks noChangeAspect="1"/>
          </p:cNvPicPr>
          <p:nvPr/>
        </p:nvPicPr>
        <p:blipFill>
          <a:blip r:embed="rId2"/>
          <a:stretch>
            <a:fillRect/>
          </a:stretch>
        </p:blipFill>
        <p:spPr>
          <a:xfrm>
            <a:off x="3886200" y="2667000"/>
            <a:ext cx="2895600" cy="3156679"/>
          </a:xfrm>
          <a:prstGeom prst="rect">
            <a:avLst/>
          </a:prstGeom>
        </p:spPr>
      </p:pic>
    </p:spTree>
    <p:extLst>
      <p:ext uri="{BB962C8B-B14F-4D97-AF65-F5344CB8AC3E}">
        <p14:creationId xmlns:p14="http://schemas.microsoft.com/office/powerpoint/2010/main" val="2345460520"/>
      </p:ext>
    </p:extLst>
  </p:cSld>
  <p:clrMapOvr>
    <a:masterClrMapping/>
  </p:clrMapOvr>
  <p:transition spd="med">
    <p:pull/>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a:t>
            </a:r>
            <a:r>
              <a:rPr lang="en-US">
                <a:solidFill>
                  <a:srgbClr val="FF0000"/>
                </a:solidFill>
              </a:rPr>
              <a:t>ComboBox</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24</a:t>
            </a:fld>
            <a:endParaRPr lang="en-US" dirty="0"/>
          </a:p>
        </p:txBody>
      </p:sp>
      <p:pic>
        <p:nvPicPr>
          <p:cNvPr id="6" name="Picture 5"/>
          <p:cNvPicPr>
            <a:picLocks noChangeAspect="1"/>
          </p:cNvPicPr>
          <p:nvPr/>
        </p:nvPicPr>
        <p:blipFill>
          <a:blip r:embed="rId2"/>
          <a:stretch>
            <a:fillRect/>
          </a:stretch>
        </p:blipFill>
        <p:spPr>
          <a:xfrm>
            <a:off x="3048000" y="2037052"/>
            <a:ext cx="2838450" cy="1514475"/>
          </a:xfrm>
          <a:prstGeom prst="rect">
            <a:avLst/>
          </a:prstGeom>
        </p:spPr>
      </p:pic>
      <p:sp>
        <p:nvSpPr>
          <p:cNvPr id="7" name="Rectangle 2"/>
          <p:cNvSpPr txBox="1">
            <a:spLocks noChangeArrowheads="1"/>
          </p:cNvSpPr>
          <p:nvPr/>
        </p:nvSpPr>
        <p:spPr bwMode="white">
          <a:xfrm>
            <a:off x="228600" y="1587973"/>
            <a:ext cx="22098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kern="1200">
                <a:solidFill>
                  <a:schemeClr val="tx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anose="020B0604030504040204" pitchFamily="34" charset="0"/>
              </a:defRPr>
            </a:lvl2pPr>
            <a:lvl3pPr algn="ctr" rtl="0" eaLnBrk="1" fontAlgn="base" hangingPunct="1">
              <a:spcBef>
                <a:spcPct val="0"/>
              </a:spcBef>
              <a:spcAft>
                <a:spcPct val="0"/>
              </a:spcAft>
              <a:defRPr sz="3200" b="1">
                <a:solidFill>
                  <a:schemeClr val="bg1"/>
                </a:solidFill>
                <a:latin typeface="Verdana" panose="020B0604030504040204" pitchFamily="34" charset="0"/>
              </a:defRPr>
            </a:lvl3pPr>
            <a:lvl4pPr algn="ctr" rtl="0" eaLnBrk="1" fontAlgn="base" hangingPunct="1">
              <a:spcBef>
                <a:spcPct val="0"/>
              </a:spcBef>
              <a:spcAft>
                <a:spcPct val="0"/>
              </a:spcAft>
              <a:defRPr sz="3200" b="1">
                <a:solidFill>
                  <a:schemeClr val="bg1"/>
                </a:solidFill>
                <a:latin typeface="Verdana" panose="020B0604030504040204" pitchFamily="34" charset="0"/>
              </a:defRPr>
            </a:lvl4pPr>
            <a:lvl5pPr algn="ctr" rtl="0" eaLnBrk="1" fontAlgn="base" hangingPunct="1">
              <a:spcBef>
                <a:spcPct val="0"/>
              </a:spcBef>
              <a:spcAft>
                <a:spcPct val="0"/>
              </a:spcAft>
              <a:defRPr sz="3200" b="1">
                <a:solidFill>
                  <a:schemeClr val="bg1"/>
                </a:solidFill>
                <a:latin typeface="Verdana" panose="020B0604030504040204" pitchFamily="34" charset="0"/>
              </a:defRPr>
            </a:lvl5pPr>
            <a:lvl6pPr marL="457200" algn="ctr" rtl="0" eaLnBrk="1" fontAlgn="base" hangingPunct="1">
              <a:spcBef>
                <a:spcPct val="0"/>
              </a:spcBef>
              <a:spcAft>
                <a:spcPct val="0"/>
              </a:spcAft>
              <a:defRPr sz="3200" b="1">
                <a:solidFill>
                  <a:schemeClr val="bg1"/>
                </a:solidFill>
                <a:latin typeface="Verdana" panose="020B0604030504040204" pitchFamily="34" charset="0"/>
              </a:defRPr>
            </a:lvl6pPr>
            <a:lvl7pPr marL="914400" algn="ctr" rtl="0" eaLnBrk="1" fontAlgn="base" hangingPunct="1">
              <a:spcBef>
                <a:spcPct val="0"/>
              </a:spcBef>
              <a:spcAft>
                <a:spcPct val="0"/>
              </a:spcAft>
              <a:defRPr sz="3200" b="1">
                <a:solidFill>
                  <a:schemeClr val="bg1"/>
                </a:solidFill>
                <a:latin typeface="Verdana" panose="020B0604030504040204" pitchFamily="34" charset="0"/>
              </a:defRPr>
            </a:lvl7pPr>
            <a:lvl8pPr marL="1371600" algn="ctr" rtl="0" eaLnBrk="1" fontAlgn="base" hangingPunct="1">
              <a:spcBef>
                <a:spcPct val="0"/>
              </a:spcBef>
              <a:spcAft>
                <a:spcPct val="0"/>
              </a:spcAft>
              <a:defRPr sz="3200" b="1">
                <a:solidFill>
                  <a:schemeClr val="bg1"/>
                </a:solidFill>
                <a:latin typeface="Verdana" panose="020B0604030504040204" pitchFamily="34" charset="0"/>
              </a:defRPr>
            </a:lvl8pPr>
            <a:lvl9pPr marL="1828800" algn="ctr" rtl="0" eaLnBrk="1" fontAlgn="base" hangingPunct="1">
              <a:spcBef>
                <a:spcPct val="0"/>
              </a:spcBef>
              <a:spcAft>
                <a:spcPct val="0"/>
              </a:spcAft>
              <a:defRPr sz="3200" b="1">
                <a:solidFill>
                  <a:schemeClr val="bg1"/>
                </a:solidFill>
                <a:latin typeface="Verdana" panose="020B0604030504040204" pitchFamily="34" charset="0"/>
              </a:defRPr>
            </a:lvl9pPr>
          </a:lstStyle>
          <a:p>
            <a:pPr algn="l" eaLnBrk="0" hangingPunct="0"/>
            <a:r>
              <a:rPr lang="en-US" dirty="0">
                <a:solidFill>
                  <a:srgbClr val="FFC000"/>
                </a:solidFill>
              </a:rPr>
              <a:t>Items</a:t>
            </a:r>
          </a:p>
        </p:txBody>
      </p:sp>
      <p:sp>
        <p:nvSpPr>
          <p:cNvPr id="8" name="Rectangle 2"/>
          <p:cNvSpPr txBox="1">
            <a:spLocks noChangeArrowheads="1"/>
          </p:cNvSpPr>
          <p:nvPr/>
        </p:nvSpPr>
        <p:spPr bwMode="white">
          <a:xfrm>
            <a:off x="76200" y="4020137"/>
            <a:ext cx="3869028"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kern="1200">
                <a:solidFill>
                  <a:schemeClr val="tx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anose="020B0604030504040204" pitchFamily="34" charset="0"/>
              </a:defRPr>
            </a:lvl2pPr>
            <a:lvl3pPr algn="ctr" rtl="0" eaLnBrk="1" fontAlgn="base" hangingPunct="1">
              <a:spcBef>
                <a:spcPct val="0"/>
              </a:spcBef>
              <a:spcAft>
                <a:spcPct val="0"/>
              </a:spcAft>
              <a:defRPr sz="3200" b="1">
                <a:solidFill>
                  <a:schemeClr val="bg1"/>
                </a:solidFill>
                <a:latin typeface="Verdana" panose="020B0604030504040204" pitchFamily="34" charset="0"/>
              </a:defRPr>
            </a:lvl3pPr>
            <a:lvl4pPr algn="ctr" rtl="0" eaLnBrk="1" fontAlgn="base" hangingPunct="1">
              <a:spcBef>
                <a:spcPct val="0"/>
              </a:spcBef>
              <a:spcAft>
                <a:spcPct val="0"/>
              </a:spcAft>
              <a:defRPr sz="3200" b="1">
                <a:solidFill>
                  <a:schemeClr val="bg1"/>
                </a:solidFill>
                <a:latin typeface="Verdana" panose="020B0604030504040204" pitchFamily="34" charset="0"/>
              </a:defRPr>
            </a:lvl4pPr>
            <a:lvl5pPr algn="ctr" rtl="0" eaLnBrk="1" fontAlgn="base" hangingPunct="1">
              <a:spcBef>
                <a:spcPct val="0"/>
              </a:spcBef>
              <a:spcAft>
                <a:spcPct val="0"/>
              </a:spcAft>
              <a:defRPr sz="3200" b="1">
                <a:solidFill>
                  <a:schemeClr val="bg1"/>
                </a:solidFill>
                <a:latin typeface="Verdana" panose="020B0604030504040204" pitchFamily="34" charset="0"/>
              </a:defRPr>
            </a:lvl5pPr>
            <a:lvl6pPr marL="457200" algn="ctr" rtl="0" eaLnBrk="1" fontAlgn="base" hangingPunct="1">
              <a:spcBef>
                <a:spcPct val="0"/>
              </a:spcBef>
              <a:spcAft>
                <a:spcPct val="0"/>
              </a:spcAft>
              <a:defRPr sz="3200" b="1">
                <a:solidFill>
                  <a:schemeClr val="bg1"/>
                </a:solidFill>
                <a:latin typeface="Verdana" panose="020B0604030504040204" pitchFamily="34" charset="0"/>
              </a:defRPr>
            </a:lvl6pPr>
            <a:lvl7pPr marL="914400" algn="ctr" rtl="0" eaLnBrk="1" fontAlgn="base" hangingPunct="1">
              <a:spcBef>
                <a:spcPct val="0"/>
              </a:spcBef>
              <a:spcAft>
                <a:spcPct val="0"/>
              </a:spcAft>
              <a:defRPr sz="3200" b="1">
                <a:solidFill>
                  <a:schemeClr val="bg1"/>
                </a:solidFill>
                <a:latin typeface="Verdana" panose="020B0604030504040204" pitchFamily="34" charset="0"/>
              </a:defRPr>
            </a:lvl7pPr>
            <a:lvl8pPr marL="1371600" algn="ctr" rtl="0" eaLnBrk="1" fontAlgn="base" hangingPunct="1">
              <a:spcBef>
                <a:spcPct val="0"/>
              </a:spcBef>
              <a:spcAft>
                <a:spcPct val="0"/>
              </a:spcAft>
              <a:defRPr sz="3200" b="1">
                <a:solidFill>
                  <a:schemeClr val="bg1"/>
                </a:solidFill>
                <a:latin typeface="Verdana" panose="020B0604030504040204" pitchFamily="34" charset="0"/>
              </a:defRPr>
            </a:lvl8pPr>
            <a:lvl9pPr marL="1828800" algn="ctr" rtl="0" eaLnBrk="1" fontAlgn="base" hangingPunct="1">
              <a:spcBef>
                <a:spcPct val="0"/>
              </a:spcBef>
              <a:spcAft>
                <a:spcPct val="0"/>
              </a:spcAft>
              <a:defRPr sz="3200" b="1">
                <a:solidFill>
                  <a:schemeClr val="bg1"/>
                </a:solidFill>
                <a:latin typeface="Verdana" panose="020B0604030504040204" pitchFamily="34" charset="0"/>
              </a:defRPr>
            </a:lvl9pPr>
          </a:lstStyle>
          <a:p>
            <a:pPr algn="l" eaLnBrk="0" hangingPunct="0"/>
            <a:r>
              <a:rPr lang="en-US" dirty="0" err="1">
                <a:solidFill>
                  <a:schemeClr val="accent4">
                    <a:lumMod val="40000"/>
                    <a:lumOff val="60000"/>
                  </a:schemeClr>
                </a:solidFill>
              </a:rPr>
              <a:t>DropDownStyle</a:t>
            </a:r>
            <a:endParaRPr lang="en-US" dirty="0">
              <a:solidFill>
                <a:schemeClr val="accent4">
                  <a:lumMod val="40000"/>
                  <a:lumOff val="60000"/>
                </a:schemeClr>
              </a:solidFill>
            </a:endParaRPr>
          </a:p>
        </p:txBody>
      </p:sp>
      <p:sp>
        <p:nvSpPr>
          <p:cNvPr id="9" name="Rectangle 2"/>
          <p:cNvSpPr txBox="1">
            <a:spLocks noChangeArrowheads="1"/>
          </p:cNvSpPr>
          <p:nvPr/>
        </p:nvSpPr>
        <p:spPr bwMode="white">
          <a:xfrm>
            <a:off x="228600" y="2626991"/>
            <a:ext cx="22098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kern="1200">
                <a:solidFill>
                  <a:schemeClr val="tx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anose="020B0604030504040204" pitchFamily="34" charset="0"/>
              </a:defRPr>
            </a:lvl2pPr>
            <a:lvl3pPr algn="ctr" rtl="0" eaLnBrk="1" fontAlgn="base" hangingPunct="1">
              <a:spcBef>
                <a:spcPct val="0"/>
              </a:spcBef>
              <a:spcAft>
                <a:spcPct val="0"/>
              </a:spcAft>
              <a:defRPr sz="3200" b="1">
                <a:solidFill>
                  <a:schemeClr val="bg1"/>
                </a:solidFill>
                <a:latin typeface="Verdana" panose="020B0604030504040204" pitchFamily="34" charset="0"/>
              </a:defRPr>
            </a:lvl3pPr>
            <a:lvl4pPr algn="ctr" rtl="0" eaLnBrk="1" fontAlgn="base" hangingPunct="1">
              <a:spcBef>
                <a:spcPct val="0"/>
              </a:spcBef>
              <a:spcAft>
                <a:spcPct val="0"/>
              </a:spcAft>
              <a:defRPr sz="3200" b="1">
                <a:solidFill>
                  <a:schemeClr val="bg1"/>
                </a:solidFill>
                <a:latin typeface="Verdana" panose="020B0604030504040204" pitchFamily="34" charset="0"/>
              </a:defRPr>
            </a:lvl4pPr>
            <a:lvl5pPr algn="ctr" rtl="0" eaLnBrk="1" fontAlgn="base" hangingPunct="1">
              <a:spcBef>
                <a:spcPct val="0"/>
              </a:spcBef>
              <a:spcAft>
                <a:spcPct val="0"/>
              </a:spcAft>
              <a:defRPr sz="3200" b="1">
                <a:solidFill>
                  <a:schemeClr val="bg1"/>
                </a:solidFill>
                <a:latin typeface="Verdana" panose="020B0604030504040204" pitchFamily="34" charset="0"/>
              </a:defRPr>
            </a:lvl5pPr>
            <a:lvl6pPr marL="457200" algn="ctr" rtl="0" eaLnBrk="1" fontAlgn="base" hangingPunct="1">
              <a:spcBef>
                <a:spcPct val="0"/>
              </a:spcBef>
              <a:spcAft>
                <a:spcPct val="0"/>
              </a:spcAft>
              <a:defRPr sz="3200" b="1">
                <a:solidFill>
                  <a:schemeClr val="bg1"/>
                </a:solidFill>
                <a:latin typeface="Verdana" panose="020B0604030504040204" pitchFamily="34" charset="0"/>
              </a:defRPr>
            </a:lvl6pPr>
            <a:lvl7pPr marL="914400" algn="ctr" rtl="0" eaLnBrk="1" fontAlgn="base" hangingPunct="1">
              <a:spcBef>
                <a:spcPct val="0"/>
              </a:spcBef>
              <a:spcAft>
                <a:spcPct val="0"/>
              </a:spcAft>
              <a:defRPr sz="3200" b="1">
                <a:solidFill>
                  <a:schemeClr val="bg1"/>
                </a:solidFill>
                <a:latin typeface="Verdana" panose="020B0604030504040204" pitchFamily="34" charset="0"/>
              </a:defRPr>
            </a:lvl7pPr>
            <a:lvl8pPr marL="1371600" algn="ctr" rtl="0" eaLnBrk="1" fontAlgn="base" hangingPunct="1">
              <a:spcBef>
                <a:spcPct val="0"/>
              </a:spcBef>
              <a:spcAft>
                <a:spcPct val="0"/>
              </a:spcAft>
              <a:defRPr sz="3200" b="1">
                <a:solidFill>
                  <a:schemeClr val="bg1"/>
                </a:solidFill>
                <a:latin typeface="Verdana" panose="020B0604030504040204" pitchFamily="34" charset="0"/>
              </a:defRPr>
            </a:lvl8pPr>
            <a:lvl9pPr marL="1828800" algn="ctr" rtl="0" eaLnBrk="1" fontAlgn="base" hangingPunct="1">
              <a:spcBef>
                <a:spcPct val="0"/>
              </a:spcBef>
              <a:spcAft>
                <a:spcPct val="0"/>
              </a:spcAft>
              <a:defRPr sz="3200" b="1">
                <a:solidFill>
                  <a:schemeClr val="bg1"/>
                </a:solidFill>
                <a:latin typeface="Verdana" panose="020B0604030504040204" pitchFamily="34" charset="0"/>
              </a:defRPr>
            </a:lvl9pPr>
          </a:lstStyle>
          <a:p>
            <a:pPr algn="l" eaLnBrk="0" hangingPunct="0"/>
            <a:r>
              <a:rPr lang="en-US" dirty="0">
                <a:solidFill>
                  <a:srgbClr val="00B0F0"/>
                </a:solidFill>
                <a:latin typeface="Bernard MT Condensed" panose="02050806060905020404" pitchFamily="18" charset="0"/>
              </a:rPr>
              <a:t>Text</a:t>
            </a:r>
          </a:p>
        </p:txBody>
      </p:sp>
      <p:sp>
        <p:nvSpPr>
          <p:cNvPr id="10" name="Rectangle 9"/>
          <p:cNvSpPr/>
          <p:nvPr/>
        </p:nvSpPr>
        <p:spPr>
          <a:xfrm>
            <a:off x="3855284" y="5388114"/>
            <a:ext cx="4062331" cy="707886"/>
          </a:xfrm>
          <a:prstGeom prst="rect">
            <a:avLst/>
          </a:prstGeom>
        </p:spPr>
        <p:txBody>
          <a:bodyPr wrap="none">
            <a:spAutoFit/>
          </a:bodyPr>
          <a:lstStyle/>
          <a:p>
            <a:r>
              <a:rPr lang="en-US" sz="4000" dirty="0" err="1" smtClean="0">
                <a:solidFill>
                  <a:schemeClr val="accent2">
                    <a:lumMod val="75000"/>
                  </a:schemeClr>
                </a:solidFill>
              </a:rPr>
              <a:t>DropDownWitdh</a:t>
            </a:r>
            <a:endParaRPr lang="en-US" sz="4000" dirty="0">
              <a:solidFill>
                <a:schemeClr val="accent2">
                  <a:lumMod val="75000"/>
                </a:schemeClr>
              </a:solidFill>
            </a:endParaRPr>
          </a:p>
        </p:txBody>
      </p:sp>
      <p:sp>
        <p:nvSpPr>
          <p:cNvPr id="11" name="Rectangle 10"/>
          <p:cNvSpPr/>
          <p:nvPr/>
        </p:nvSpPr>
        <p:spPr>
          <a:xfrm>
            <a:off x="6796152" y="1869754"/>
            <a:ext cx="1646605" cy="646331"/>
          </a:xfrm>
          <a:prstGeom prst="rect">
            <a:avLst/>
          </a:prstGeom>
        </p:spPr>
        <p:txBody>
          <a:bodyPr wrap="none">
            <a:spAutoFit/>
          </a:bodyPr>
          <a:lstStyle/>
          <a:p>
            <a:r>
              <a:rPr lang="en-US" sz="3600" b="1" dirty="0">
                <a:solidFill>
                  <a:schemeClr val="accent5">
                    <a:lumMod val="75000"/>
                  </a:schemeClr>
                </a:solidFill>
              </a:rPr>
              <a:t>Sorted</a:t>
            </a:r>
          </a:p>
        </p:txBody>
      </p:sp>
      <p:sp>
        <p:nvSpPr>
          <p:cNvPr id="12" name="Rectangle 11"/>
          <p:cNvSpPr/>
          <p:nvPr/>
        </p:nvSpPr>
        <p:spPr>
          <a:xfrm>
            <a:off x="5758584" y="3405578"/>
            <a:ext cx="3365024" cy="523220"/>
          </a:xfrm>
          <a:prstGeom prst="rect">
            <a:avLst/>
          </a:prstGeom>
        </p:spPr>
        <p:txBody>
          <a:bodyPr wrap="none">
            <a:spAutoFit/>
          </a:bodyPr>
          <a:lstStyle/>
          <a:p>
            <a:r>
              <a:rPr lang="en-US" sz="2800" dirty="0" err="1"/>
              <a:t>AutoCompleteMode</a:t>
            </a:r>
            <a:endParaRPr lang="en-US" sz="2800" dirty="0"/>
          </a:p>
        </p:txBody>
      </p:sp>
      <p:sp>
        <p:nvSpPr>
          <p:cNvPr id="13" name="Rectangle 12"/>
          <p:cNvSpPr/>
          <p:nvPr/>
        </p:nvSpPr>
        <p:spPr>
          <a:xfrm>
            <a:off x="4645767" y="4143461"/>
            <a:ext cx="4537396" cy="584775"/>
          </a:xfrm>
          <a:prstGeom prst="rect">
            <a:avLst/>
          </a:prstGeom>
        </p:spPr>
        <p:txBody>
          <a:bodyPr wrap="none">
            <a:spAutoFit/>
          </a:bodyPr>
          <a:lstStyle/>
          <a:p>
            <a:r>
              <a:rPr lang="en-US" sz="3200" dirty="0" err="1">
                <a:latin typeface="Bodoni MT Black" panose="02070A03080606020203" pitchFamily="18" charset="0"/>
              </a:rPr>
              <a:t>MaxDropDownItems</a:t>
            </a:r>
            <a:endParaRPr lang="en-US" sz="3200" dirty="0">
              <a:latin typeface="Bodoni MT Black" panose="02070A03080606020203" pitchFamily="18" charset="0"/>
            </a:endParaRPr>
          </a:p>
        </p:txBody>
      </p:sp>
      <p:sp>
        <p:nvSpPr>
          <p:cNvPr id="14" name="Rectangle 13"/>
          <p:cNvSpPr/>
          <p:nvPr/>
        </p:nvSpPr>
        <p:spPr>
          <a:xfrm>
            <a:off x="2915391" y="1063577"/>
            <a:ext cx="3339376"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Properties</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5" name="Rectangle 14"/>
          <p:cNvSpPr/>
          <p:nvPr/>
        </p:nvSpPr>
        <p:spPr>
          <a:xfrm>
            <a:off x="326546" y="4900617"/>
            <a:ext cx="2749471" cy="646331"/>
          </a:xfrm>
          <a:prstGeom prst="rect">
            <a:avLst/>
          </a:prstGeom>
        </p:spPr>
        <p:txBody>
          <a:bodyPr wrap="none">
            <a:spAutoFit/>
          </a:bodyPr>
          <a:lstStyle/>
          <a:p>
            <a:r>
              <a:rPr lang="en-US" sz="3600" b="1" dirty="0" err="1" smtClean="0">
                <a:solidFill>
                  <a:srgbClr val="00B050"/>
                </a:solidFill>
              </a:rPr>
              <a:t>DataSource</a:t>
            </a:r>
            <a:endParaRPr lang="en-US" sz="3600" b="1" dirty="0">
              <a:solidFill>
                <a:srgbClr val="00B050"/>
              </a:solidFill>
            </a:endParaRPr>
          </a:p>
        </p:txBody>
      </p:sp>
    </p:spTree>
    <p:extLst>
      <p:ext uri="{BB962C8B-B14F-4D97-AF65-F5344CB8AC3E}">
        <p14:creationId xmlns:p14="http://schemas.microsoft.com/office/powerpoint/2010/main" val="3580977617"/>
      </p:ext>
    </p:extLst>
  </p:cSld>
  <p:clrMapOvr>
    <a:masterClrMapping/>
  </p:clrMapOvr>
  <p:transition spd="med">
    <p:pull/>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ComboBox-</a:t>
            </a:r>
            <a:r>
              <a:rPr lang="en-US" smtClean="0">
                <a:solidFill>
                  <a:schemeClr val="tx2"/>
                </a:solidFill>
              </a:rPr>
              <a:t>Thuộc </a:t>
            </a:r>
            <a:r>
              <a:rPr lang="en-US">
                <a:solidFill>
                  <a:schemeClr val="tx2"/>
                </a:solidFill>
              </a:rPr>
              <a:t>tính </a:t>
            </a:r>
            <a:r>
              <a:rPr lang="en-US">
                <a:solidFill>
                  <a:srgbClr val="FFC000"/>
                </a:solidFill>
              </a:rPr>
              <a:t>-</a:t>
            </a:r>
            <a:r>
              <a:rPr lang="en-US">
                <a:solidFill>
                  <a:schemeClr val="tx2"/>
                </a:solidFill>
              </a:rPr>
              <a:t> </a:t>
            </a:r>
            <a:r>
              <a:rPr lang="en-US">
                <a:solidFill>
                  <a:srgbClr val="FFC000"/>
                </a:solidFill>
              </a:rPr>
              <a:t>Items</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25</a:t>
            </a:fld>
            <a:endParaRPr lang="en-US" dirty="0"/>
          </a:p>
        </p:txBody>
      </p:sp>
      <p:pic>
        <p:nvPicPr>
          <p:cNvPr id="6" name="Picture 5"/>
          <p:cNvPicPr>
            <a:picLocks noChangeAspect="1"/>
          </p:cNvPicPr>
          <p:nvPr/>
        </p:nvPicPr>
        <p:blipFill>
          <a:blip r:embed="rId2"/>
          <a:stretch>
            <a:fillRect/>
          </a:stretch>
        </p:blipFill>
        <p:spPr>
          <a:xfrm>
            <a:off x="228600" y="990600"/>
            <a:ext cx="2886075" cy="1333500"/>
          </a:xfrm>
          <a:prstGeom prst="rect">
            <a:avLst/>
          </a:prstGeom>
        </p:spPr>
      </p:pic>
      <p:pic>
        <p:nvPicPr>
          <p:cNvPr id="7" name="Picture 6"/>
          <p:cNvPicPr>
            <a:picLocks noChangeAspect="1"/>
          </p:cNvPicPr>
          <p:nvPr/>
        </p:nvPicPr>
        <p:blipFill>
          <a:blip r:embed="rId3"/>
          <a:stretch>
            <a:fillRect/>
          </a:stretch>
        </p:blipFill>
        <p:spPr>
          <a:xfrm>
            <a:off x="3733800" y="842962"/>
            <a:ext cx="3933825" cy="1628775"/>
          </a:xfrm>
          <a:prstGeom prst="rect">
            <a:avLst/>
          </a:prstGeom>
        </p:spPr>
      </p:pic>
      <p:sp>
        <p:nvSpPr>
          <p:cNvPr id="8" name="AutoShape 10"/>
          <p:cNvSpPr>
            <a:spLocks noChangeArrowheads="1"/>
          </p:cNvSpPr>
          <p:nvPr/>
        </p:nvSpPr>
        <p:spPr bwMode="auto">
          <a:xfrm rot="5905349" flipH="1" flipV="1">
            <a:off x="3859812" y="650739"/>
            <a:ext cx="1271978" cy="3817262"/>
          </a:xfrm>
          <a:prstGeom prst="curvedRightArrow">
            <a:avLst>
              <a:gd name="adj1" fmla="val 16448"/>
              <a:gd name="adj2" fmla="val 57401"/>
              <a:gd name="adj3" fmla="val 33333"/>
            </a:avLst>
          </a:prstGeom>
          <a:gradFill rotWithShape="0">
            <a:gsLst>
              <a:gs pos="0">
                <a:srgbClr val="0099FF"/>
              </a:gs>
              <a:gs pos="100000">
                <a:srgbClr val="FFFFFF"/>
              </a:gs>
            </a:gsLst>
            <a:lin ang="5400000" scaled="1"/>
          </a:gradFill>
          <a:ln w="9525">
            <a:solidFill>
              <a:srgbClr val="00CC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000" b="1">
                <a:solidFill>
                  <a:schemeClr val="tx2"/>
                </a:solidFill>
                <a:latin typeface="Times New Roman" panose="02020603050405020304" pitchFamily="18" charset="0"/>
              </a:defRPr>
            </a:lvl1pPr>
            <a:lvl2pPr marL="742950" indent="-285750">
              <a:defRPr sz="2000" b="1">
                <a:solidFill>
                  <a:schemeClr val="tx2"/>
                </a:solidFill>
                <a:latin typeface="Times New Roman" panose="02020603050405020304" pitchFamily="18" charset="0"/>
              </a:defRPr>
            </a:lvl2pPr>
            <a:lvl3pPr marL="1143000" indent="-228600">
              <a:defRPr sz="2000" b="1">
                <a:solidFill>
                  <a:schemeClr val="tx2"/>
                </a:solidFill>
                <a:latin typeface="Times New Roman" panose="02020603050405020304" pitchFamily="18" charset="0"/>
              </a:defRPr>
            </a:lvl3pPr>
            <a:lvl4pPr marL="1600200" indent="-228600">
              <a:defRPr sz="2000" b="1">
                <a:solidFill>
                  <a:schemeClr val="tx2"/>
                </a:solidFill>
                <a:latin typeface="Times New Roman" panose="02020603050405020304" pitchFamily="18" charset="0"/>
              </a:defRPr>
            </a:lvl4pPr>
            <a:lvl5pPr marL="2057400" indent="-228600">
              <a:defRPr sz="2000" b="1">
                <a:solidFill>
                  <a:schemeClr val="tx2"/>
                </a:solidFill>
                <a:latin typeface="Times New Roman" panose="02020603050405020304" pitchFamily="18" charset="0"/>
              </a:defRPr>
            </a:lvl5pPr>
            <a:lvl6pPr marL="2514600" indent="-228600" eaLnBrk="0" fontAlgn="base" hangingPunct="0">
              <a:spcBef>
                <a:spcPct val="0"/>
              </a:spcBef>
              <a:spcAft>
                <a:spcPct val="0"/>
              </a:spcAft>
              <a:defRPr sz="2000" b="1">
                <a:solidFill>
                  <a:schemeClr val="tx2"/>
                </a:solidFill>
                <a:latin typeface="Times New Roman" panose="02020603050405020304" pitchFamily="18" charset="0"/>
              </a:defRPr>
            </a:lvl6pPr>
            <a:lvl7pPr marL="2971800" indent="-228600" eaLnBrk="0" fontAlgn="base" hangingPunct="0">
              <a:spcBef>
                <a:spcPct val="0"/>
              </a:spcBef>
              <a:spcAft>
                <a:spcPct val="0"/>
              </a:spcAft>
              <a:defRPr sz="2000" b="1">
                <a:solidFill>
                  <a:schemeClr val="tx2"/>
                </a:solidFill>
                <a:latin typeface="Times New Roman" panose="02020603050405020304" pitchFamily="18" charset="0"/>
              </a:defRPr>
            </a:lvl7pPr>
            <a:lvl8pPr marL="3429000" indent="-228600" eaLnBrk="0" fontAlgn="base" hangingPunct="0">
              <a:spcBef>
                <a:spcPct val="0"/>
              </a:spcBef>
              <a:spcAft>
                <a:spcPct val="0"/>
              </a:spcAft>
              <a:defRPr sz="2000" b="1">
                <a:solidFill>
                  <a:schemeClr val="tx2"/>
                </a:solidFill>
                <a:latin typeface="Times New Roman" panose="02020603050405020304" pitchFamily="18" charset="0"/>
              </a:defRPr>
            </a:lvl8pPr>
            <a:lvl9pPr marL="3886200" indent="-228600" eaLnBrk="0" fontAlgn="base" hangingPunct="0">
              <a:spcBef>
                <a:spcPct val="0"/>
              </a:spcBef>
              <a:spcAft>
                <a:spcPct val="0"/>
              </a:spcAft>
              <a:defRPr sz="2000" b="1">
                <a:solidFill>
                  <a:schemeClr val="tx2"/>
                </a:solidFill>
                <a:latin typeface="Times New Roman" panose="02020603050405020304" pitchFamily="18" charset="0"/>
              </a:defRPr>
            </a:lvl9pPr>
          </a:lstStyle>
          <a:p>
            <a:pPr eaLnBrk="1" hangingPunct="1"/>
            <a:endParaRPr lang="en-US"/>
          </a:p>
        </p:txBody>
      </p:sp>
      <p:sp>
        <p:nvSpPr>
          <p:cNvPr id="9" name="AutoShape 8"/>
          <p:cNvSpPr>
            <a:spLocks noChangeArrowheads="1"/>
          </p:cNvSpPr>
          <p:nvPr/>
        </p:nvSpPr>
        <p:spPr bwMode="auto">
          <a:xfrm rot="7392598" flipV="1">
            <a:off x="7340924" y="1647536"/>
            <a:ext cx="608054" cy="1401631"/>
          </a:xfrm>
          <a:prstGeom prst="curvedRightArrow">
            <a:avLst>
              <a:gd name="adj1" fmla="val 11218"/>
              <a:gd name="adj2" fmla="val 35829"/>
              <a:gd name="adj3" fmla="val 31401"/>
            </a:avLst>
          </a:prstGeom>
          <a:gradFill rotWithShape="0">
            <a:gsLst>
              <a:gs pos="0">
                <a:srgbClr val="0099FF"/>
              </a:gs>
              <a:gs pos="100000">
                <a:srgbClr val="FFFFFF"/>
              </a:gs>
            </a:gsLst>
            <a:lin ang="5400000" scaled="1"/>
          </a:gradFill>
          <a:ln w="9525">
            <a:solidFill>
              <a:srgbClr val="00CC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000" b="1">
                <a:solidFill>
                  <a:schemeClr val="tx2"/>
                </a:solidFill>
                <a:latin typeface="Times New Roman" panose="02020603050405020304" pitchFamily="18" charset="0"/>
              </a:defRPr>
            </a:lvl1pPr>
            <a:lvl2pPr marL="742950" indent="-285750">
              <a:defRPr sz="2000" b="1">
                <a:solidFill>
                  <a:schemeClr val="tx2"/>
                </a:solidFill>
                <a:latin typeface="Times New Roman" panose="02020603050405020304" pitchFamily="18" charset="0"/>
              </a:defRPr>
            </a:lvl2pPr>
            <a:lvl3pPr marL="1143000" indent="-228600">
              <a:defRPr sz="2000" b="1">
                <a:solidFill>
                  <a:schemeClr val="tx2"/>
                </a:solidFill>
                <a:latin typeface="Times New Roman" panose="02020603050405020304" pitchFamily="18" charset="0"/>
              </a:defRPr>
            </a:lvl3pPr>
            <a:lvl4pPr marL="1600200" indent="-228600">
              <a:defRPr sz="2000" b="1">
                <a:solidFill>
                  <a:schemeClr val="tx2"/>
                </a:solidFill>
                <a:latin typeface="Times New Roman" panose="02020603050405020304" pitchFamily="18" charset="0"/>
              </a:defRPr>
            </a:lvl4pPr>
            <a:lvl5pPr marL="2057400" indent="-228600">
              <a:defRPr sz="2000" b="1">
                <a:solidFill>
                  <a:schemeClr val="tx2"/>
                </a:solidFill>
                <a:latin typeface="Times New Roman" panose="02020603050405020304" pitchFamily="18" charset="0"/>
              </a:defRPr>
            </a:lvl5pPr>
            <a:lvl6pPr marL="2514600" indent="-228600" eaLnBrk="0" fontAlgn="base" hangingPunct="0">
              <a:spcBef>
                <a:spcPct val="0"/>
              </a:spcBef>
              <a:spcAft>
                <a:spcPct val="0"/>
              </a:spcAft>
              <a:defRPr sz="2000" b="1">
                <a:solidFill>
                  <a:schemeClr val="tx2"/>
                </a:solidFill>
                <a:latin typeface="Times New Roman" panose="02020603050405020304" pitchFamily="18" charset="0"/>
              </a:defRPr>
            </a:lvl6pPr>
            <a:lvl7pPr marL="2971800" indent="-228600" eaLnBrk="0" fontAlgn="base" hangingPunct="0">
              <a:spcBef>
                <a:spcPct val="0"/>
              </a:spcBef>
              <a:spcAft>
                <a:spcPct val="0"/>
              </a:spcAft>
              <a:defRPr sz="2000" b="1">
                <a:solidFill>
                  <a:schemeClr val="tx2"/>
                </a:solidFill>
                <a:latin typeface="Times New Roman" panose="02020603050405020304" pitchFamily="18" charset="0"/>
              </a:defRPr>
            </a:lvl7pPr>
            <a:lvl8pPr marL="3429000" indent="-228600" eaLnBrk="0" fontAlgn="base" hangingPunct="0">
              <a:spcBef>
                <a:spcPct val="0"/>
              </a:spcBef>
              <a:spcAft>
                <a:spcPct val="0"/>
              </a:spcAft>
              <a:defRPr sz="2000" b="1">
                <a:solidFill>
                  <a:schemeClr val="tx2"/>
                </a:solidFill>
                <a:latin typeface="Times New Roman" panose="02020603050405020304" pitchFamily="18" charset="0"/>
              </a:defRPr>
            </a:lvl8pPr>
            <a:lvl9pPr marL="3886200" indent="-228600" eaLnBrk="0" fontAlgn="base" hangingPunct="0">
              <a:spcBef>
                <a:spcPct val="0"/>
              </a:spcBef>
              <a:spcAft>
                <a:spcPct val="0"/>
              </a:spcAft>
              <a:defRPr sz="2000" b="1">
                <a:solidFill>
                  <a:schemeClr val="tx2"/>
                </a:solidFill>
                <a:latin typeface="Times New Roman" panose="02020603050405020304" pitchFamily="18" charset="0"/>
              </a:defRPr>
            </a:lvl9pPr>
          </a:lstStyle>
          <a:p>
            <a:pPr eaLnBrk="1" hangingPunct="1"/>
            <a:endParaRPr lang="en-US"/>
          </a:p>
        </p:txBody>
      </p:sp>
      <p:pic>
        <p:nvPicPr>
          <p:cNvPr id="10" name="Picture 9"/>
          <p:cNvPicPr>
            <a:picLocks noChangeAspect="1"/>
          </p:cNvPicPr>
          <p:nvPr/>
        </p:nvPicPr>
        <p:blipFill>
          <a:blip r:embed="rId4"/>
          <a:stretch>
            <a:fillRect/>
          </a:stretch>
        </p:blipFill>
        <p:spPr>
          <a:xfrm>
            <a:off x="1190625" y="3279455"/>
            <a:ext cx="2543175" cy="3019425"/>
          </a:xfrm>
          <a:prstGeom prst="rect">
            <a:avLst/>
          </a:prstGeom>
        </p:spPr>
      </p:pic>
      <p:sp>
        <p:nvSpPr>
          <p:cNvPr id="11" name="AutoShape 10"/>
          <p:cNvSpPr>
            <a:spLocks noChangeArrowheads="1"/>
          </p:cNvSpPr>
          <p:nvPr/>
        </p:nvSpPr>
        <p:spPr bwMode="auto">
          <a:xfrm rot="11122672" flipH="1" flipV="1">
            <a:off x="1302356" y="1759913"/>
            <a:ext cx="1225644" cy="3480501"/>
          </a:xfrm>
          <a:prstGeom prst="curvedRightArrow">
            <a:avLst>
              <a:gd name="adj1" fmla="val 16448"/>
              <a:gd name="adj2" fmla="val 57401"/>
              <a:gd name="adj3" fmla="val 33333"/>
            </a:avLst>
          </a:prstGeom>
          <a:gradFill rotWithShape="0">
            <a:gsLst>
              <a:gs pos="0">
                <a:srgbClr val="0099FF"/>
              </a:gs>
              <a:gs pos="100000">
                <a:srgbClr val="FFFFFF"/>
              </a:gs>
            </a:gsLst>
            <a:lin ang="5400000" scaled="1"/>
          </a:gradFill>
          <a:ln w="9525">
            <a:solidFill>
              <a:srgbClr val="00CC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000" b="1">
                <a:solidFill>
                  <a:schemeClr val="tx2"/>
                </a:solidFill>
                <a:latin typeface="Times New Roman" panose="02020603050405020304" pitchFamily="18" charset="0"/>
              </a:defRPr>
            </a:lvl1pPr>
            <a:lvl2pPr marL="742950" indent="-285750">
              <a:defRPr sz="2000" b="1">
                <a:solidFill>
                  <a:schemeClr val="tx2"/>
                </a:solidFill>
                <a:latin typeface="Times New Roman" panose="02020603050405020304" pitchFamily="18" charset="0"/>
              </a:defRPr>
            </a:lvl2pPr>
            <a:lvl3pPr marL="1143000" indent="-228600">
              <a:defRPr sz="2000" b="1">
                <a:solidFill>
                  <a:schemeClr val="tx2"/>
                </a:solidFill>
                <a:latin typeface="Times New Roman" panose="02020603050405020304" pitchFamily="18" charset="0"/>
              </a:defRPr>
            </a:lvl3pPr>
            <a:lvl4pPr marL="1600200" indent="-228600">
              <a:defRPr sz="2000" b="1">
                <a:solidFill>
                  <a:schemeClr val="tx2"/>
                </a:solidFill>
                <a:latin typeface="Times New Roman" panose="02020603050405020304" pitchFamily="18" charset="0"/>
              </a:defRPr>
            </a:lvl4pPr>
            <a:lvl5pPr marL="2057400" indent="-228600">
              <a:defRPr sz="2000" b="1">
                <a:solidFill>
                  <a:schemeClr val="tx2"/>
                </a:solidFill>
                <a:latin typeface="Times New Roman" panose="02020603050405020304" pitchFamily="18" charset="0"/>
              </a:defRPr>
            </a:lvl5pPr>
            <a:lvl6pPr marL="2514600" indent="-228600" eaLnBrk="0" fontAlgn="base" hangingPunct="0">
              <a:spcBef>
                <a:spcPct val="0"/>
              </a:spcBef>
              <a:spcAft>
                <a:spcPct val="0"/>
              </a:spcAft>
              <a:defRPr sz="2000" b="1">
                <a:solidFill>
                  <a:schemeClr val="tx2"/>
                </a:solidFill>
                <a:latin typeface="Times New Roman" panose="02020603050405020304" pitchFamily="18" charset="0"/>
              </a:defRPr>
            </a:lvl6pPr>
            <a:lvl7pPr marL="2971800" indent="-228600" eaLnBrk="0" fontAlgn="base" hangingPunct="0">
              <a:spcBef>
                <a:spcPct val="0"/>
              </a:spcBef>
              <a:spcAft>
                <a:spcPct val="0"/>
              </a:spcAft>
              <a:defRPr sz="2000" b="1">
                <a:solidFill>
                  <a:schemeClr val="tx2"/>
                </a:solidFill>
                <a:latin typeface="Times New Roman" panose="02020603050405020304" pitchFamily="18" charset="0"/>
              </a:defRPr>
            </a:lvl7pPr>
            <a:lvl8pPr marL="3429000" indent="-228600" eaLnBrk="0" fontAlgn="base" hangingPunct="0">
              <a:spcBef>
                <a:spcPct val="0"/>
              </a:spcBef>
              <a:spcAft>
                <a:spcPct val="0"/>
              </a:spcAft>
              <a:defRPr sz="2000" b="1">
                <a:solidFill>
                  <a:schemeClr val="tx2"/>
                </a:solidFill>
                <a:latin typeface="Times New Roman" panose="02020603050405020304" pitchFamily="18" charset="0"/>
              </a:defRPr>
            </a:lvl8pPr>
            <a:lvl9pPr marL="3886200" indent="-228600" eaLnBrk="0" fontAlgn="base" hangingPunct="0">
              <a:spcBef>
                <a:spcPct val="0"/>
              </a:spcBef>
              <a:spcAft>
                <a:spcPct val="0"/>
              </a:spcAft>
              <a:defRPr sz="2000" b="1">
                <a:solidFill>
                  <a:schemeClr val="tx2"/>
                </a:solidFill>
                <a:latin typeface="Times New Roman" panose="02020603050405020304" pitchFamily="18" charset="0"/>
              </a:defRPr>
            </a:lvl9pPr>
          </a:lstStyle>
          <a:p>
            <a:pPr eaLnBrk="1" hangingPunct="1"/>
            <a:endParaRPr lang="en-US"/>
          </a:p>
        </p:txBody>
      </p:sp>
      <p:sp>
        <p:nvSpPr>
          <p:cNvPr id="12" name="AutoShape 12"/>
          <p:cNvSpPr>
            <a:spLocks noChangeArrowheads="1"/>
          </p:cNvSpPr>
          <p:nvPr/>
        </p:nvSpPr>
        <p:spPr bwMode="auto">
          <a:xfrm>
            <a:off x="3502657" y="4789167"/>
            <a:ext cx="2177266" cy="291921"/>
          </a:xfrm>
          <a:custGeom>
            <a:avLst/>
            <a:gdLst>
              <a:gd name="T0" fmla="*/ 742950 w 21600"/>
              <a:gd name="T1" fmla="*/ 0 h 21600"/>
              <a:gd name="T2" fmla="*/ 0 w 21600"/>
              <a:gd name="T3" fmla="*/ 152400 h 21600"/>
              <a:gd name="T4" fmla="*/ 742950 w 21600"/>
              <a:gd name="T5" fmla="*/ 304800 h 21600"/>
              <a:gd name="T6" fmla="*/ 990600 w 21600"/>
              <a:gd name="T7" fmla="*/ 1524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gradFill rotWithShape="0">
            <a:gsLst>
              <a:gs pos="0">
                <a:srgbClr val="0099FF"/>
              </a:gs>
              <a:gs pos="100000">
                <a:srgbClr val="FFFFFF"/>
              </a:gs>
            </a:gsLst>
            <a:lin ang="5400000" scaled="1"/>
          </a:gradFill>
          <a:ln w="9525" algn="ctr">
            <a:solidFill>
              <a:srgbClr val="00CC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3" name="Picture 12"/>
          <p:cNvPicPr>
            <a:picLocks noChangeAspect="1"/>
          </p:cNvPicPr>
          <p:nvPr/>
        </p:nvPicPr>
        <p:blipFill>
          <a:blip r:embed="rId5"/>
          <a:stretch>
            <a:fillRect/>
          </a:stretch>
        </p:blipFill>
        <p:spPr>
          <a:xfrm>
            <a:off x="5638665" y="3088488"/>
            <a:ext cx="3305175" cy="2581275"/>
          </a:xfrm>
          <a:prstGeom prst="rect">
            <a:avLst/>
          </a:prstGeom>
        </p:spPr>
      </p:pic>
    </p:spTree>
    <p:extLst>
      <p:ext uri="{BB962C8B-B14F-4D97-AF65-F5344CB8AC3E}">
        <p14:creationId xmlns:p14="http://schemas.microsoft.com/office/powerpoint/2010/main" val="175941755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ox(in)">
                                      <p:cBhvr>
                                        <p:cTn id="10" dur="500"/>
                                        <p:tgtEl>
                                          <p:spTgt spid="9"/>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
                                        <p:tgtEl>
                                          <p:spTgt spid="11"/>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in)">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ComboBox </a:t>
            </a:r>
            <a:r>
              <a:rPr lang="en-US">
                <a:solidFill>
                  <a:srgbClr val="00B050"/>
                </a:solidFill>
              </a:rPr>
              <a:t>- DataSource</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26</a:t>
            </a:fld>
            <a:endParaRPr lang="en-US" dirty="0"/>
          </a:p>
        </p:txBody>
      </p:sp>
      <p:sp>
        <p:nvSpPr>
          <p:cNvPr id="6" name="Rectangle 5"/>
          <p:cNvSpPr/>
          <p:nvPr/>
        </p:nvSpPr>
        <p:spPr>
          <a:xfrm>
            <a:off x="76200" y="4479013"/>
            <a:ext cx="8991600" cy="1384995"/>
          </a:xfrm>
          <a:prstGeom prst="rect">
            <a:avLst/>
          </a:prstGeom>
          <a:ln>
            <a:solidFill>
              <a:srgbClr val="FF0000"/>
            </a:solidFill>
          </a:ln>
        </p:spPr>
        <p:txBody>
          <a:bodyPr wrap="square">
            <a:spAutoFit/>
          </a:bodyPr>
          <a:lstStyle/>
          <a:p>
            <a:r>
              <a:rPr lang="en-US" sz="1400" dirty="0">
                <a:solidFill>
                  <a:srgbClr val="0000FF"/>
                </a:solidFill>
                <a:highlight>
                  <a:srgbClr val="FFFFFF"/>
                </a:highlight>
                <a:latin typeface="Consolas" panose="020B0609020204030204" pitchFamily="49" charset="0"/>
              </a:rPr>
              <a:t>private</a:t>
            </a:r>
            <a:r>
              <a:rPr lang="en-US" sz="1400" dirty="0">
                <a:solidFill>
                  <a:srgbClr val="000000"/>
                </a:solidFill>
                <a:highlight>
                  <a:srgbClr val="FFFFFF"/>
                </a:highlight>
                <a:latin typeface="Consolas" panose="020B0609020204030204" pitchFamily="49" charset="0"/>
              </a:rPr>
              <a:t> </a:t>
            </a:r>
            <a:r>
              <a:rPr lang="en-US" sz="1400" dirty="0">
                <a:solidFill>
                  <a:srgbClr val="0000FF"/>
                </a:solidFill>
                <a:highlight>
                  <a:srgbClr val="FFFFFF"/>
                </a:highlight>
                <a:latin typeface="Consolas" panose="020B0609020204030204" pitchFamily="49" charset="0"/>
              </a:rPr>
              <a:t>void</a:t>
            </a:r>
            <a:r>
              <a:rPr lang="en-US" sz="1400" dirty="0">
                <a:solidFill>
                  <a:srgbClr val="000000"/>
                </a:solidFill>
                <a:highlight>
                  <a:srgbClr val="FFFFFF"/>
                </a:highlight>
                <a:latin typeface="Consolas" panose="020B0609020204030204" pitchFamily="49" charset="0"/>
              </a:rPr>
              <a:t> Form1_Load(</a:t>
            </a:r>
            <a:r>
              <a:rPr lang="en-US" sz="1400" dirty="0">
                <a:solidFill>
                  <a:srgbClr val="0000FF"/>
                </a:solidFill>
                <a:highlight>
                  <a:srgbClr val="FFFFFF"/>
                </a:highlight>
                <a:latin typeface="Consolas" panose="020B0609020204030204" pitchFamily="49" charset="0"/>
              </a:rPr>
              <a:t>object</a:t>
            </a:r>
            <a:r>
              <a:rPr lang="en-US" sz="1400" dirty="0">
                <a:solidFill>
                  <a:srgbClr val="000000"/>
                </a:solidFill>
                <a:highlight>
                  <a:srgbClr val="FFFFFF"/>
                </a:highlight>
                <a:latin typeface="Consolas" panose="020B0609020204030204" pitchFamily="49" charset="0"/>
              </a:rPr>
              <a:t> sender, </a:t>
            </a:r>
            <a:r>
              <a:rPr lang="en-US" sz="1400" dirty="0" err="1">
                <a:solidFill>
                  <a:srgbClr val="2B91AF"/>
                </a:solidFill>
                <a:highlight>
                  <a:srgbClr val="FFFFFF"/>
                </a:highlight>
                <a:latin typeface="Consolas" panose="020B0609020204030204" pitchFamily="49" charset="0"/>
              </a:rPr>
              <a:t>EventArgs</a:t>
            </a:r>
            <a:r>
              <a:rPr lang="en-US" sz="1400" dirty="0">
                <a:solidFill>
                  <a:srgbClr val="000000"/>
                </a:solidFill>
                <a:highlight>
                  <a:srgbClr val="FFFFFF"/>
                </a:highlight>
                <a:latin typeface="Consolas" panose="020B0609020204030204" pitchFamily="49" charset="0"/>
              </a:rPr>
              <a:t> e)</a:t>
            </a:r>
          </a:p>
          <a:p>
            <a:r>
              <a:rPr lang="en-US" sz="1400" dirty="0">
                <a:solidFill>
                  <a:srgbClr val="000000"/>
                </a:solidFill>
                <a:highlight>
                  <a:srgbClr val="FFFFFF"/>
                </a:highlight>
                <a:latin typeface="Consolas" panose="020B0609020204030204" pitchFamily="49" charset="0"/>
              </a:rPr>
              <a:t>   </a:t>
            </a:r>
            <a:r>
              <a:rPr lang="en-US" sz="1400" dirty="0" smtClean="0">
                <a:solidFill>
                  <a:srgbClr val="000000"/>
                </a:solidFill>
                <a:highlight>
                  <a:srgbClr val="FFFFFF"/>
                </a:highlight>
                <a:latin typeface="Consolas" panose="020B0609020204030204" pitchFamily="49" charset="0"/>
              </a:rPr>
              <a:t>{</a:t>
            </a:r>
            <a:endParaRPr lang="en-US" sz="1400" dirty="0">
              <a:solidFill>
                <a:srgbClr val="000000"/>
              </a:solidFill>
              <a:highlight>
                <a:srgbClr val="FFFFFF"/>
              </a:highlight>
              <a:latin typeface="Consolas" panose="020B0609020204030204" pitchFamily="49" charset="0"/>
            </a:endParaRPr>
          </a:p>
          <a:p>
            <a:r>
              <a:rPr lang="en-US" sz="1400" dirty="0" smtClean="0">
                <a:solidFill>
                  <a:srgbClr val="0000FF"/>
                </a:solidFill>
                <a:highlight>
                  <a:srgbClr val="FFFFFF"/>
                </a:highlight>
                <a:latin typeface="Consolas" panose="020B0609020204030204" pitchFamily="49" charset="0"/>
              </a:rPr>
              <a:t>       string</a:t>
            </a:r>
            <a:r>
              <a:rPr lang="en-US" sz="1400" dirty="0" smtClean="0">
                <a:solidFill>
                  <a:srgbClr val="000000"/>
                </a:solidFill>
                <a:highlight>
                  <a:srgbClr val="FFFFFF"/>
                </a:highlight>
                <a:latin typeface="Consolas" panose="020B0609020204030204" pitchFamily="49" charset="0"/>
              </a:rPr>
              <a:t> </a:t>
            </a:r>
            <a:r>
              <a:rPr lang="en-US" sz="1400" dirty="0">
                <a:solidFill>
                  <a:srgbClr val="000000"/>
                </a:solidFill>
                <a:highlight>
                  <a:srgbClr val="FFFFFF"/>
                </a:highlight>
                <a:latin typeface="Consolas" panose="020B0609020204030204" pitchFamily="49" charset="0"/>
              </a:rPr>
              <a:t>[] </a:t>
            </a:r>
            <a:r>
              <a:rPr lang="en-US" sz="1400" dirty="0" err="1">
                <a:solidFill>
                  <a:srgbClr val="000000"/>
                </a:solidFill>
                <a:highlight>
                  <a:srgbClr val="FFFFFF"/>
                </a:highlight>
                <a:latin typeface="Consolas" panose="020B0609020204030204" pitchFamily="49" charset="0"/>
              </a:rPr>
              <a:t>Data_NgoaiTe</a:t>
            </a:r>
            <a:r>
              <a:rPr lang="en-US" sz="1400" dirty="0">
                <a:solidFill>
                  <a:srgbClr val="000000"/>
                </a:solidFill>
                <a:highlight>
                  <a:srgbClr val="FFFFFF"/>
                </a:highlight>
                <a:latin typeface="Consolas" panose="020B0609020204030204" pitchFamily="49" charset="0"/>
              </a:rPr>
              <a:t> = </a:t>
            </a:r>
            <a:r>
              <a:rPr lang="en-US" sz="1400" dirty="0" smtClean="0">
                <a:solidFill>
                  <a:srgbClr val="000000"/>
                </a:solidFill>
                <a:highlight>
                  <a:srgbClr val="FFFFFF"/>
                </a:highlight>
                <a:latin typeface="Consolas" panose="020B0609020204030204" pitchFamily="49" charset="0"/>
              </a:rPr>
              <a:t>{</a:t>
            </a:r>
            <a:r>
              <a:rPr lang="en-US" sz="1400" dirty="0" smtClean="0">
                <a:solidFill>
                  <a:srgbClr val="A31515"/>
                </a:solidFill>
                <a:highlight>
                  <a:srgbClr val="FFFFFF"/>
                </a:highlight>
                <a:latin typeface="Consolas" panose="020B0609020204030204" pitchFamily="49" charset="0"/>
              </a:rPr>
              <a:t>"</a:t>
            </a:r>
            <a:r>
              <a:rPr lang="en-US" sz="1400" dirty="0">
                <a:solidFill>
                  <a:srgbClr val="A31515"/>
                </a:solidFill>
                <a:highlight>
                  <a:srgbClr val="FFFFFF"/>
                </a:highlight>
                <a:latin typeface="Consolas" panose="020B0609020204030204" pitchFamily="49" charset="0"/>
              </a:rPr>
              <a:t>AUD - </a:t>
            </a:r>
            <a:r>
              <a:rPr lang="en-US" sz="1400" dirty="0" err="1">
                <a:solidFill>
                  <a:srgbClr val="A31515"/>
                </a:solidFill>
                <a:highlight>
                  <a:srgbClr val="FFFFFF"/>
                </a:highlight>
                <a:latin typeface="Consolas" panose="020B0609020204030204" pitchFamily="49" charset="0"/>
              </a:rPr>
              <a:t>Đôla</a:t>
            </a:r>
            <a:r>
              <a:rPr lang="en-US" sz="1400" dirty="0">
                <a:solidFill>
                  <a:srgbClr val="A31515"/>
                </a:solidFill>
                <a:highlight>
                  <a:srgbClr val="FFFFFF"/>
                </a:highlight>
                <a:latin typeface="Consolas" panose="020B0609020204030204" pitchFamily="49" charset="0"/>
              </a:rPr>
              <a:t> </a:t>
            </a:r>
            <a:r>
              <a:rPr lang="en-US" sz="1400" dirty="0" err="1">
                <a:solidFill>
                  <a:srgbClr val="A31515"/>
                </a:solidFill>
                <a:highlight>
                  <a:srgbClr val="FFFFFF"/>
                </a:highlight>
                <a:latin typeface="Consolas" panose="020B0609020204030204" pitchFamily="49" charset="0"/>
              </a:rPr>
              <a:t>Úc</a:t>
            </a:r>
            <a:r>
              <a:rPr lang="en-US" sz="1400" dirty="0">
                <a:solidFill>
                  <a:srgbClr val="A31515"/>
                </a:solidFill>
                <a:highlight>
                  <a:srgbClr val="FFFFFF"/>
                </a:highlight>
                <a:latin typeface="Consolas" panose="020B0609020204030204" pitchFamily="49" charset="0"/>
              </a:rPr>
              <a:t>"</a:t>
            </a:r>
            <a:r>
              <a:rPr lang="en-US" sz="1400" dirty="0">
                <a:solidFill>
                  <a:srgbClr val="000000"/>
                </a:solidFill>
                <a:highlight>
                  <a:srgbClr val="FFFFFF"/>
                </a:highlight>
                <a:latin typeface="Consolas" panose="020B0609020204030204" pitchFamily="49" charset="0"/>
              </a:rPr>
              <a:t>, </a:t>
            </a:r>
            <a:r>
              <a:rPr lang="en-US" sz="1400" dirty="0" smtClean="0">
                <a:solidFill>
                  <a:srgbClr val="A31515"/>
                </a:solidFill>
                <a:highlight>
                  <a:srgbClr val="FFFFFF"/>
                </a:highlight>
                <a:latin typeface="Consolas" panose="020B0609020204030204" pitchFamily="49" charset="0"/>
              </a:rPr>
              <a:t>"</a:t>
            </a:r>
            <a:r>
              <a:rPr lang="en-US" sz="1400" dirty="0">
                <a:solidFill>
                  <a:srgbClr val="A31515"/>
                </a:solidFill>
                <a:highlight>
                  <a:srgbClr val="FFFFFF"/>
                </a:highlight>
                <a:latin typeface="Consolas" panose="020B0609020204030204" pitchFamily="49" charset="0"/>
              </a:rPr>
              <a:t>CAD - </a:t>
            </a:r>
            <a:r>
              <a:rPr lang="en-US" sz="1400" dirty="0" err="1">
                <a:solidFill>
                  <a:srgbClr val="A31515"/>
                </a:solidFill>
                <a:highlight>
                  <a:srgbClr val="FFFFFF"/>
                </a:highlight>
                <a:latin typeface="Consolas" panose="020B0609020204030204" pitchFamily="49" charset="0"/>
              </a:rPr>
              <a:t>Đôla</a:t>
            </a:r>
            <a:r>
              <a:rPr lang="en-US" sz="1400" dirty="0">
                <a:solidFill>
                  <a:srgbClr val="A31515"/>
                </a:solidFill>
                <a:highlight>
                  <a:srgbClr val="FFFFFF"/>
                </a:highlight>
                <a:latin typeface="Consolas" panose="020B0609020204030204" pitchFamily="49" charset="0"/>
              </a:rPr>
              <a:t> Canada"</a:t>
            </a:r>
            <a:r>
              <a:rPr lang="en-US" sz="1400" dirty="0">
                <a:solidFill>
                  <a:srgbClr val="000000"/>
                </a:solidFill>
                <a:highlight>
                  <a:srgbClr val="FFFFFF"/>
                </a:highlight>
                <a:latin typeface="Consolas" panose="020B0609020204030204" pitchFamily="49" charset="0"/>
              </a:rPr>
              <a:t>, </a:t>
            </a:r>
            <a:r>
              <a:rPr lang="en-US" sz="1400" dirty="0" smtClean="0">
                <a:solidFill>
                  <a:srgbClr val="A31515"/>
                </a:solidFill>
                <a:highlight>
                  <a:srgbClr val="FFFFFF"/>
                </a:highlight>
                <a:latin typeface="Consolas" panose="020B0609020204030204" pitchFamily="49" charset="0"/>
              </a:rPr>
              <a:t>"</a:t>
            </a:r>
            <a:r>
              <a:rPr lang="en-US" sz="1400" dirty="0">
                <a:solidFill>
                  <a:srgbClr val="A31515"/>
                </a:solidFill>
                <a:highlight>
                  <a:srgbClr val="FFFFFF"/>
                </a:highlight>
                <a:latin typeface="Consolas" panose="020B0609020204030204" pitchFamily="49" charset="0"/>
              </a:rPr>
              <a:t>GBP </a:t>
            </a:r>
            <a:r>
              <a:rPr lang="en-US" sz="1400" dirty="0" smtClean="0">
                <a:solidFill>
                  <a:srgbClr val="A31515"/>
                </a:solidFill>
                <a:highlight>
                  <a:srgbClr val="FFFFFF"/>
                </a:highlight>
                <a:latin typeface="Consolas" panose="020B0609020204030204" pitchFamily="49" charset="0"/>
              </a:rPr>
              <a:t>– </a:t>
            </a:r>
            <a:r>
              <a:rPr lang="en-US" sz="1400" dirty="0" err="1" smtClean="0">
                <a:solidFill>
                  <a:srgbClr val="A31515"/>
                </a:solidFill>
                <a:highlight>
                  <a:srgbClr val="FFFFFF"/>
                </a:highlight>
                <a:latin typeface="Consolas" panose="020B0609020204030204" pitchFamily="49" charset="0"/>
              </a:rPr>
              <a:t>Bảng</a:t>
            </a:r>
            <a:r>
              <a:rPr lang="en-US" sz="1400" dirty="0" smtClean="0">
                <a:solidFill>
                  <a:srgbClr val="A31515"/>
                </a:solidFill>
                <a:highlight>
                  <a:srgbClr val="FFFFFF"/>
                </a:highlight>
                <a:latin typeface="Consolas" panose="020B0609020204030204" pitchFamily="49" charset="0"/>
              </a:rPr>
              <a:t> </a:t>
            </a:r>
            <a:r>
              <a:rPr lang="en-US" sz="1400" dirty="0" err="1" smtClean="0">
                <a:solidFill>
                  <a:srgbClr val="A31515"/>
                </a:solidFill>
                <a:highlight>
                  <a:srgbClr val="FFFFFF"/>
                </a:highlight>
                <a:latin typeface="Consolas" panose="020B0609020204030204" pitchFamily="49" charset="0"/>
              </a:rPr>
              <a:t>Anh</a:t>
            </a:r>
            <a:r>
              <a:rPr lang="en-US" sz="1400" dirty="0" smtClean="0">
                <a:solidFill>
                  <a:srgbClr val="A31515"/>
                </a:solidFill>
                <a:highlight>
                  <a:srgbClr val="FFFFFF"/>
                </a:highlight>
                <a:latin typeface="Consolas" panose="020B0609020204030204" pitchFamily="49" charset="0"/>
              </a:rPr>
              <a:t>"</a:t>
            </a:r>
            <a:r>
              <a:rPr lang="en-US" sz="1400" dirty="0" smtClean="0">
                <a:solidFill>
                  <a:srgbClr val="000000"/>
                </a:solidFill>
                <a:highlight>
                  <a:srgbClr val="FFFFFF"/>
                </a:highlight>
                <a:latin typeface="Consolas" panose="020B0609020204030204" pitchFamily="49" charset="0"/>
              </a:rPr>
              <a:t>, </a:t>
            </a:r>
            <a:r>
              <a:rPr lang="en-US" sz="1400" dirty="0" smtClean="0">
                <a:solidFill>
                  <a:srgbClr val="A31515"/>
                </a:solidFill>
                <a:highlight>
                  <a:srgbClr val="FFFFFF"/>
                </a:highlight>
                <a:latin typeface="Consolas" panose="020B0609020204030204" pitchFamily="49" charset="0"/>
              </a:rPr>
              <a:t>"</a:t>
            </a:r>
            <a:r>
              <a:rPr lang="en-US" sz="1400" dirty="0">
                <a:solidFill>
                  <a:srgbClr val="A31515"/>
                </a:solidFill>
                <a:highlight>
                  <a:srgbClr val="FFFFFF"/>
                </a:highlight>
                <a:latin typeface="Consolas" panose="020B0609020204030204" pitchFamily="49" charset="0"/>
              </a:rPr>
              <a:t>JPY - </a:t>
            </a:r>
            <a:r>
              <a:rPr lang="en-US" sz="1400" dirty="0" err="1">
                <a:solidFill>
                  <a:srgbClr val="A31515"/>
                </a:solidFill>
                <a:highlight>
                  <a:srgbClr val="FFFFFF"/>
                </a:highlight>
                <a:latin typeface="Consolas" panose="020B0609020204030204" pitchFamily="49" charset="0"/>
              </a:rPr>
              <a:t>Yên</a:t>
            </a:r>
            <a:r>
              <a:rPr lang="en-US" sz="1400" dirty="0">
                <a:solidFill>
                  <a:srgbClr val="A31515"/>
                </a:solidFill>
                <a:highlight>
                  <a:srgbClr val="FFFFFF"/>
                </a:highlight>
                <a:latin typeface="Consolas" panose="020B0609020204030204" pitchFamily="49" charset="0"/>
              </a:rPr>
              <a:t> </a:t>
            </a:r>
            <a:r>
              <a:rPr lang="en-US" sz="1400" dirty="0" err="1">
                <a:solidFill>
                  <a:srgbClr val="A31515"/>
                </a:solidFill>
                <a:highlight>
                  <a:srgbClr val="FFFFFF"/>
                </a:highlight>
                <a:latin typeface="Consolas" panose="020B0609020204030204" pitchFamily="49" charset="0"/>
              </a:rPr>
              <a:t>Nhật</a:t>
            </a:r>
            <a:r>
              <a:rPr lang="en-US" sz="1400" dirty="0">
                <a:solidFill>
                  <a:srgbClr val="A31515"/>
                </a:solidFill>
                <a:highlight>
                  <a:srgbClr val="FFFFFF"/>
                </a:highlight>
                <a:latin typeface="Consolas" panose="020B0609020204030204" pitchFamily="49" charset="0"/>
              </a:rPr>
              <a:t>"</a:t>
            </a:r>
            <a:r>
              <a:rPr lang="en-US" sz="1400" dirty="0">
                <a:solidFill>
                  <a:srgbClr val="000000"/>
                </a:solidFill>
                <a:highlight>
                  <a:srgbClr val="FFFFFF"/>
                </a:highlight>
                <a:latin typeface="Consolas" panose="020B0609020204030204" pitchFamily="49" charset="0"/>
              </a:rPr>
              <a:t>, </a:t>
            </a:r>
            <a:r>
              <a:rPr lang="en-US" sz="1400" dirty="0">
                <a:solidFill>
                  <a:srgbClr val="A31515"/>
                </a:solidFill>
                <a:highlight>
                  <a:srgbClr val="FFFFFF"/>
                </a:highlight>
                <a:latin typeface="Consolas" panose="020B0609020204030204" pitchFamily="49" charset="0"/>
              </a:rPr>
              <a:t>"SGD - </a:t>
            </a:r>
            <a:r>
              <a:rPr lang="en-US" sz="1400" dirty="0" err="1">
                <a:solidFill>
                  <a:srgbClr val="A31515"/>
                </a:solidFill>
                <a:highlight>
                  <a:srgbClr val="FFFFFF"/>
                </a:highlight>
                <a:latin typeface="Consolas" panose="020B0609020204030204" pitchFamily="49" charset="0"/>
              </a:rPr>
              <a:t>Đôla</a:t>
            </a:r>
            <a:r>
              <a:rPr lang="en-US" sz="1400" dirty="0">
                <a:solidFill>
                  <a:srgbClr val="A31515"/>
                </a:solidFill>
                <a:highlight>
                  <a:srgbClr val="FFFFFF"/>
                </a:highlight>
                <a:latin typeface="Consolas" panose="020B0609020204030204" pitchFamily="49" charset="0"/>
              </a:rPr>
              <a:t> Singapore"</a:t>
            </a:r>
            <a:r>
              <a:rPr lang="en-US" sz="1400" dirty="0">
                <a:solidFill>
                  <a:srgbClr val="000000"/>
                </a:solidFill>
                <a:highlight>
                  <a:srgbClr val="FFFFFF"/>
                </a:highlight>
                <a:latin typeface="Consolas" panose="020B0609020204030204" pitchFamily="49" charset="0"/>
              </a:rPr>
              <a:t>, </a:t>
            </a:r>
            <a:r>
              <a:rPr lang="en-US" sz="1400" dirty="0">
                <a:solidFill>
                  <a:srgbClr val="A31515"/>
                </a:solidFill>
                <a:highlight>
                  <a:srgbClr val="FFFFFF"/>
                </a:highlight>
                <a:latin typeface="Consolas" panose="020B0609020204030204" pitchFamily="49" charset="0"/>
              </a:rPr>
              <a:t>"USD - </a:t>
            </a:r>
            <a:r>
              <a:rPr lang="en-US" sz="1400" dirty="0" err="1">
                <a:solidFill>
                  <a:srgbClr val="A31515"/>
                </a:solidFill>
                <a:highlight>
                  <a:srgbClr val="FFFFFF"/>
                </a:highlight>
                <a:latin typeface="Consolas" panose="020B0609020204030204" pitchFamily="49" charset="0"/>
              </a:rPr>
              <a:t>Đôla</a:t>
            </a:r>
            <a:r>
              <a:rPr lang="en-US" sz="1400" dirty="0">
                <a:solidFill>
                  <a:srgbClr val="A31515"/>
                </a:solidFill>
                <a:highlight>
                  <a:srgbClr val="FFFFFF"/>
                </a:highlight>
                <a:latin typeface="Consolas" panose="020B0609020204030204" pitchFamily="49" charset="0"/>
              </a:rPr>
              <a:t> </a:t>
            </a:r>
            <a:r>
              <a:rPr lang="en-US" sz="1400" dirty="0" err="1">
                <a:solidFill>
                  <a:srgbClr val="A31515"/>
                </a:solidFill>
                <a:highlight>
                  <a:srgbClr val="FFFFFF"/>
                </a:highlight>
                <a:latin typeface="Consolas" panose="020B0609020204030204" pitchFamily="49" charset="0"/>
              </a:rPr>
              <a:t>Mỹ</a:t>
            </a:r>
            <a:r>
              <a:rPr lang="en-US" sz="1400" dirty="0">
                <a:solidFill>
                  <a:srgbClr val="A31515"/>
                </a:solidFill>
                <a:highlight>
                  <a:srgbClr val="FFFFFF"/>
                </a:highlight>
                <a:latin typeface="Consolas" panose="020B0609020204030204" pitchFamily="49" charset="0"/>
              </a:rPr>
              <a:t>"</a:t>
            </a:r>
            <a:r>
              <a:rPr lang="en-US" sz="1400" dirty="0">
                <a:solidFill>
                  <a:srgbClr val="000000"/>
                </a:solidFill>
                <a:highlight>
                  <a:srgbClr val="FFFFFF"/>
                </a:highlight>
                <a:latin typeface="Consolas" panose="020B0609020204030204" pitchFamily="49" charset="0"/>
              </a:rPr>
              <a:t> };</a:t>
            </a:r>
          </a:p>
          <a:p>
            <a:r>
              <a:rPr lang="en-US" sz="1400" dirty="0" smtClean="0">
                <a:solidFill>
                  <a:srgbClr val="000000"/>
                </a:solidFill>
                <a:highlight>
                  <a:srgbClr val="FFFFFF"/>
                </a:highlight>
                <a:latin typeface="Consolas" panose="020B0609020204030204" pitchFamily="49" charset="0"/>
              </a:rPr>
              <a:t>       </a:t>
            </a:r>
            <a:r>
              <a:rPr lang="en-US" sz="1400" dirty="0" err="1" smtClean="0">
                <a:solidFill>
                  <a:srgbClr val="000000"/>
                </a:solidFill>
                <a:highlight>
                  <a:srgbClr val="FFFFFF"/>
                </a:highlight>
                <a:latin typeface="Consolas" panose="020B0609020204030204" pitchFamily="49" charset="0"/>
              </a:rPr>
              <a:t>Cmb_NgoaiTe.DataSource</a:t>
            </a:r>
            <a:r>
              <a:rPr lang="en-US" sz="1400" dirty="0" smtClean="0">
                <a:solidFill>
                  <a:srgbClr val="000000"/>
                </a:solidFill>
                <a:highlight>
                  <a:srgbClr val="FFFFFF"/>
                </a:highlight>
                <a:latin typeface="Consolas" panose="020B0609020204030204" pitchFamily="49" charset="0"/>
              </a:rPr>
              <a:t> </a:t>
            </a:r>
            <a:r>
              <a:rPr lang="en-US" sz="1400" dirty="0">
                <a:solidFill>
                  <a:srgbClr val="000000"/>
                </a:solidFill>
                <a:highlight>
                  <a:srgbClr val="FFFFFF"/>
                </a:highlight>
                <a:latin typeface="Consolas" panose="020B0609020204030204" pitchFamily="49" charset="0"/>
              </a:rPr>
              <a:t>= </a:t>
            </a:r>
            <a:r>
              <a:rPr lang="en-US" sz="1400" dirty="0" err="1">
                <a:solidFill>
                  <a:srgbClr val="000000"/>
                </a:solidFill>
                <a:highlight>
                  <a:srgbClr val="FFFFFF"/>
                </a:highlight>
                <a:latin typeface="Consolas" panose="020B0609020204030204" pitchFamily="49" charset="0"/>
              </a:rPr>
              <a:t>Data_NgoaiTe</a:t>
            </a:r>
            <a:r>
              <a:rPr lang="en-US" sz="1400" dirty="0">
                <a:solidFill>
                  <a:srgbClr val="000000"/>
                </a:solidFill>
                <a:highlight>
                  <a:srgbClr val="FFFFFF"/>
                </a:highlight>
                <a:latin typeface="Consolas" panose="020B0609020204030204" pitchFamily="49" charset="0"/>
              </a:rPr>
              <a:t>;</a:t>
            </a:r>
          </a:p>
          <a:p>
            <a:r>
              <a:rPr lang="en-US" sz="1400" dirty="0">
                <a:solidFill>
                  <a:srgbClr val="000000"/>
                </a:solidFill>
                <a:highlight>
                  <a:srgbClr val="FFFFFF"/>
                </a:highlight>
                <a:latin typeface="Consolas" panose="020B0609020204030204" pitchFamily="49" charset="0"/>
              </a:rPr>
              <a:t>   </a:t>
            </a:r>
            <a:r>
              <a:rPr lang="en-US" sz="1400" dirty="0" smtClean="0">
                <a:solidFill>
                  <a:srgbClr val="000000"/>
                </a:solidFill>
                <a:highlight>
                  <a:srgbClr val="FFFFFF"/>
                </a:highlight>
                <a:latin typeface="Consolas" panose="020B0609020204030204" pitchFamily="49" charset="0"/>
              </a:rPr>
              <a:t>}</a:t>
            </a:r>
            <a:endParaRPr lang="en-US" sz="1400" dirty="0"/>
          </a:p>
        </p:txBody>
      </p:sp>
      <p:sp>
        <p:nvSpPr>
          <p:cNvPr id="7" name="Trapezoid 6"/>
          <p:cNvSpPr/>
          <p:nvPr/>
        </p:nvSpPr>
        <p:spPr>
          <a:xfrm>
            <a:off x="152400" y="2990849"/>
            <a:ext cx="8915400" cy="1488164"/>
          </a:xfrm>
          <a:prstGeom prst="trapezoid">
            <a:avLst>
              <a:gd name="adj" fmla="val 225094"/>
            </a:avLst>
          </a:prstGeom>
          <a:solidFill>
            <a:srgbClr val="EDF9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2"/>
          <a:stretch>
            <a:fillRect/>
          </a:stretch>
        </p:blipFill>
        <p:spPr>
          <a:xfrm>
            <a:off x="1905000" y="923034"/>
            <a:ext cx="5791200" cy="2028825"/>
          </a:xfrm>
          <a:prstGeom prst="rect">
            <a:avLst/>
          </a:prstGeom>
        </p:spPr>
      </p:pic>
    </p:spTree>
    <p:extLst>
      <p:ext uri="{BB962C8B-B14F-4D97-AF65-F5344CB8AC3E}">
        <p14:creationId xmlns:p14="http://schemas.microsoft.com/office/powerpoint/2010/main" val="1758363477"/>
      </p:ext>
    </p:extLst>
  </p:cSld>
  <p:clrMapOvr>
    <a:masterClrMapping/>
  </p:clrMapOvr>
  <p:transition spd="med">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ComboBox</a:t>
            </a:r>
            <a:r>
              <a:rPr lang="en-US">
                <a:solidFill>
                  <a:schemeClr val="accent4">
                    <a:lumMod val="40000"/>
                    <a:lumOff val="60000"/>
                  </a:schemeClr>
                </a:solidFill>
              </a:rPr>
              <a:t> -</a:t>
            </a:r>
            <a:r>
              <a:rPr lang="en-US">
                <a:solidFill>
                  <a:schemeClr val="tx2"/>
                </a:solidFill>
              </a:rPr>
              <a:t> </a:t>
            </a:r>
            <a:r>
              <a:rPr lang="en-US">
                <a:solidFill>
                  <a:schemeClr val="accent4">
                    <a:lumMod val="40000"/>
                    <a:lumOff val="60000"/>
                  </a:schemeClr>
                </a:solidFill>
              </a:rPr>
              <a:t>DropDownStyle</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27</a:t>
            </a:fld>
            <a:endParaRPr lang="en-US" dirty="0"/>
          </a:p>
        </p:txBody>
      </p:sp>
      <p:sp>
        <p:nvSpPr>
          <p:cNvPr id="6" name="WordArt 10"/>
          <p:cNvSpPr>
            <a:spLocks noChangeArrowheads="1" noChangeShapeType="1" noTextEdit="1"/>
          </p:cNvSpPr>
          <p:nvPr/>
        </p:nvSpPr>
        <p:spPr bwMode="auto">
          <a:xfrm>
            <a:off x="1088063" y="1314450"/>
            <a:ext cx="1581150" cy="86820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7528"/>
              </a:avLst>
            </a:prstTxWarp>
          </a:bodyPr>
          <a:lstStyle/>
          <a:p>
            <a:pPr algn="ctr"/>
            <a:r>
              <a:rPr lang="en-US" sz="3600" kern="10" dirty="0" err="1">
                <a:solidFill>
                  <a:schemeClr val="accent2"/>
                </a:solidFill>
                <a:latin typeface="Pristina" panose="03060402040406080204" pitchFamily="66" charset="0"/>
              </a:rPr>
              <a:t>DropDown</a:t>
            </a:r>
            <a:endParaRPr lang="en-US" sz="3600" kern="10" dirty="0">
              <a:solidFill>
                <a:schemeClr val="accent2"/>
              </a:solidFill>
              <a:latin typeface="Pristina" panose="03060402040406080204" pitchFamily="66" charset="0"/>
            </a:endParaRPr>
          </a:p>
        </p:txBody>
      </p:sp>
      <p:sp>
        <p:nvSpPr>
          <p:cNvPr id="7" name="WordArt 11"/>
          <p:cNvSpPr>
            <a:spLocks noChangeArrowheads="1" noChangeShapeType="1" noTextEdit="1"/>
          </p:cNvSpPr>
          <p:nvPr/>
        </p:nvSpPr>
        <p:spPr bwMode="auto">
          <a:xfrm>
            <a:off x="5487942" y="933450"/>
            <a:ext cx="1828800" cy="13493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7528"/>
              </a:avLst>
            </a:prstTxWarp>
          </a:bodyPr>
          <a:lstStyle/>
          <a:p>
            <a:pPr algn="ctr"/>
            <a:r>
              <a:rPr lang="en-US" sz="3600" kern="10" dirty="0" err="1">
                <a:solidFill>
                  <a:schemeClr val="hlink"/>
                </a:solidFill>
                <a:latin typeface="Pristina" panose="03060402040406080204" pitchFamily="66" charset="0"/>
              </a:rPr>
              <a:t>DropDownList</a:t>
            </a:r>
            <a:endParaRPr lang="en-US" sz="3600" kern="10" dirty="0">
              <a:solidFill>
                <a:schemeClr val="hlink"/>
              </a:solidFill>
              <a:latin typeface="Pristina" panose="03060402040406080204" pitchFamily="66" charset="0"/>
            </a:endParaRPr>
          </a:p>
        </p:txBody>
      </p:sp>
      <p:sp>
        <p:nvSpPr>
          <p:cNvPr id="8" name="WordArt 5"/>
          <p:cNvSpPr>
            <a:spLocks noChangeArrowheads="1" noChangeShapeType="1" noTextEdit="1"/>
          </p:cNvSpPr>
          <p:nvPr/>
        </p:nvSpPr>
        <p:spPr bwMode="auto">
          <a:xfrm>
            <a:off x="3763513" y="1987371"/>
            <a:ext cx="1371601" cy="1158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7528"/>
              </a:avLst>
            </a:prstTxWarp>
          </a:bodyPr>
          <a:lstStyle/>
          <a:p>
            <a:pPr algn="ctr"/>
            <a:r>
              <a:rPr lang="en-US" sz="3600" kern="10" dirty="0">
                <a:solidFill>
                  <a:schemeClr val="hlink"/>
                </a:solidFill>
                <a:latin typeface="Pristina" panose="03060402040406080204" pitchFamily="66" charset="0"/>
              </a:rPr>
              <a:t>Simple</a:t>
            </a:r>
          </a:p>
        </p:txBody>
      </p:sp>
      <p:pic>
        <p:nvPicPr>
          <p:cNvPr id="9" name="Picture 8"/>
          <p:cNvPicPr>
            <a:picLocks noChangeAspect="1"/>
          </p:cNvPicPr>
          <p:nvPr/>
        </p:nvPicPr>
        <p:blipFill>
          <a:blip r:embed="rId2"/>
          <a:stretch>
            <a:fillRect/>
          </a:stretch>
        </p:blipFill>
        <p:spPr>
          <a:xfrm>
            <a:off x="609600" y="2000250"/>
            <a:ext cx="2324100" cy="2533650"/>
          </a:xfrm>
          <a:prstGeom prst="rect">
            <a:avLst/>
          </a:prstGeom>
        </p:spPr>
      </p:pic>
      <p:pic>
        <p:nvPicPr>
          <p:cNvPr id="10" name="Picture 9"/>
          <p:cNvPicPr>
            <a:picLocks noChangeAspect="1"/>
          </p:cNvPicPr>
          <p:nvPr/>
        </p:nvPicPr>
        <p:blipFill>
          <a:blip r:embed="rId3"/>
          <a:stretch>
            <a:fillRect/>
          </a:stretch>
        </p:blipFill>
        <p:spPr>
          <a:xfrm>
            <a:off x="6087347" y="2000250"/>
            <a:ext cx="2295525" cy="2571750"/>
          </a:xfrm>
          <a:prstGeom prst="rect">
            <a:avLst/>
          </a:prstGeom>
        </p:spPr>
      </p:pic>
      <p:pic>
        <p:nvPicPr>
          <p:cNvPr id="11" name="Picture 10"/>
          <p:cNvPicPr>
            <a:picLocks noChangeAspect="1"/>
          </p:cNvPicPr>
          <p:nvPr/>
        </p:nvPicPr>
        <p:blipFill>
          <a:blip r:embed="rId4"/>
          <a:stretch>
            <a:fillRect/>
          </a:stretch>
        </p:blipFill>
        <p:spPr>
          <a:xfrm>
            <a:off x="3386841" y="3067050"/>
            <a:ext cx="2286000" cy="2571750"/>
          </a:xfrm>
          <a:prstGeom prst="rect">
            <a:avLst/>
          </a:prstGeom>
        </p:spPr>
      </p:pic>
    </p:spTree>
    <p:extLst>
      <p:ext uri="{BB962C8B-B14F-4D97-AF65-F5344CB8AC3E}">
        <p14:creationId xmlns:p14="http://schemas.microsoft.com/office/powerpoint/2010/main" val="398980622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5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ComboBox </a:t>
            </a:r>
            <a:r>
              <a:rPr lang="en-US">
                <a:latin typeface="Bodoni MT Black" panose="02070A03080606020203" pitchFamily="18" charset="0"/>
              </a:rPr>
              <a:t>-</a:t>
            </a:r>
            <a:r>
              <a:rPr lang="en-US">
                <a:solidFill>
                  <a:schemeClr val="tx2"/>
                </a:solidFill>
              </a:rPr>
              <a:t> </a:t>
            </a:r>
            <a:r>
              <a:rPr lang="en-US">
                <a:latin typeface="Bodoni MT Black" panose="02070A03080606020203" pitchFamily="18" charset="0"/>
              </a:rPr>
              <a:t>MaxDropDownItems</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28</a:t>
            </a:fld>
            <a:endParaRPr lang="en-US" dirty="0"/>
          </a:p>
        </p:txBody>
      </p:sp>
      <p:pic>
        <p:nvPicPr>
          <p:cNvPr id="6" name="Picture 5"/>
          <p:cNvPicPr>
            <a:picLocks noChangeAspect="1"/>
          </p:cNvPicPr>
          <p:nvPr/>
        </p:nvPicPr>
        <p:blipFill>
          <a:blip r:embed="rId2"/>
          <a:stretch>
            <a:fillRect/>
          </a:stretch>
        </p:blipFill>
        <p:spPr>
          <a:xfrm>
            <a:off x="609600" y="1219200"/>
            <a:ext cx="2428875" cy="2533650"/>
          </a:xfrm>
          <a:prstGeom prst="rect">
            <a:avLst/>
          </a:prstGeom>
        </p:spPr>
      </p:pic>
      <p:sp>
        <p:nvSpPr>
          <p:cNvPr id="7" name="Rectangle 6"/>
          <p:cNvSpPr/>
          <p:nvPr/>
        </p:nvSpPr>
        <p:spPr>
          <a:xfrm>
            <a:off x="1833696" y="725827"/>
            <a:ext cx="3089051" cy="369332"/>
          </a:xfrm>
          <a:prstGeom prst="rect">
            <a:avLst/>
          </a:prstGeom>
        </p:spPr>
        <p:txBody>
          <a:bodyPr wrap="none">
            <a:spAutoFit/>
          </a:bodyPr>
          <a:lstStyle/>
          <a:p>
            <a:r>
              <a:rPr lang="en-US" dirty="0" err="1" smtClean="0">
                <a:latin typeface="Bodoni MT Black" panose="02070A03080606020203" pitchFamily="18" charset="0"/>
              </a:rPr>
              <a:t>MaxDropDownItems</a:t>
            </a:r>
            <a:r>
              <a:rPr lang="en-US" dirty="0" smtClean="0">
                <a:latin typeface="Bodoni MT Black" panose="02070A03080606020203" pitchFamily="18" charset="0"/>
              </a:rPr>
              <a:t> = 8</a:t>
            </a:r>
            <a:endParaRPr lang="en-US" dirty="0"/>
          </a:p>
        </p:txBody>
      </p:sp>
      <p:pic>
        <p:nvPicPr>
          <p:cNvPr id="8" name="Picture 7"/>
          <p:cNvPicPr>
            <a:picLocks noChangeAspect="1"/>
          </p:cNvPicPr>
          <p:nvPr/>
        </p:nvPicPr>
        <p:blipFill>
          <a:blip r:embed="rId3"/>
          <a:stretch>
            <a:fillRect/>
          </a:stretch>
        </p:blipFill>
        <p:spPr>
          <a:xfrm>
            <a:off x="4343400" y="1078706"/>
            <a:ext cx="3457575" cy="2247900"/>
          </a:xfrm>
          <a:prstGeom prst="rect">
            <a:avLst/>
          </a:prstGeom>
        </p:spPr>
      </p:pic>
      <p:sp>
        <p:nvSpPr>
          <p:cNvPr id="9" name="AutoShape 8"/>
          <p:cNvSpPr>
            <a:spLocks noChangeArrowheads="1"/>
          </p:cNvSpPr>
          <p:nvPr/>
        </p:nvSpPr>
        <p:spPr bwMode="auto">
          <a:xfrm rot="5576661" flipV="1">
            <a:off x="3967154" y="-6051"/>
            <a:ext cx="1020870" cy="3382823"/>
          </a:xfrm>
          <a:prstGeom prst="curvedRightArrow">
            <a:avLst>
              <a:gd name="adj1" fmla="val 30368"/>
              <a:gd name="adj2" fmla="val 96994"/>
              <a:gd name="adj3" fmla="val 20319"/>
            </a:avLst>
          </a:prstGeom>
          <a:gradFill rotWithShape="0">
            <a:gsLst>
              <a:gs pos="0">
                <a:srgbClr val="0099FF"/>
              </a:gs>
              <a:gs pos="100000">
                <a:srgbClr val="FFFFFF"/>
              </a:gs>
            </a:gsLst>
            <a:lin ang="5400000" scaled="1"/>
          </a:gradFill>
          <a:ln w="9525">
            <a:solidFill>
              <a:srgbClr val="00CC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000" b="1">
                <a:solidFill>
                  <a:schemeClr val="tx2"/>
                </a:solidFill>
                <a:latin typeface="Times New Roman" panose="02020603050405020304" pitchFamily="18" charset="0"/>
              </a:defRPr>
            </a:lvl1pPr>
            <a:lvl2pPr marL="742950" indent="-285750">
              <a:defRPr sz="2000" b="1">
                <a:solidFill>
                  <a:schemeClr val="tx2"/>
                </a:solidFill>
                <a:latin typeface="Times New Roman" panose="02020603050405020304" pitchFamily="18" charset="0"/>
              </a:defRPr>
            </a:lvl2pPr>
            <a:lvl3pPr marL="1143000" indent="-228600">
              <a:defRPr sz="2000" b="1">
                <a:solidFill>
                  <a:schemeClr val="tx2"/>
                </a:solidFill>
                <a:latin typeface="Times New Roman" panose="02020603050405020304" pitchFamily="18" charset="0"/>
              </a:defRPr>
            </a:lvl3pPr>
            <a:lvl4pPr marL="1600200" indent="-228600">
              <a:defRPr sz="2000" b="1">
                <a:solidFill>
                  <a:schemeClr val="tx2"/>
                </a:solidFill>
                <a:latin typeface="Times New Roman" panose="02020603050405020304" pitchFamily="18" charset="0"/>
              </a:defRPr>
            </a:lvl4pPr>
            <a:lvl5pPr marL="2057400" indent="-228600">
              <a:defRPr sz="2000" b="1">
                <a:solidFill>
                  <a:schemeClr val="tx2"/>
                </a:solidFill>
                <a:latin typeface="Times New Roman" panose="02020603050405020304" pitchFamily="18" charset="0"/>
              </a:defRPr>
            </a:lvl5pPr>
            <a:lvl6pPr marL="2514600" indent="-228600" eaLnBrk="0" fontAlgn="base" hangingPunct="0">
              <a:spcBef>
                <a:spcPct val="0"/>
              </a:spcBef>
              <a:spcAft>
                <a:spcPct val="0"/>
              </a:spcAft>
              <a:defRPr sz="2000" b="1">
                <a:solidFill>
                  <a:schemeClr val="tx2"/>
                </a:solidFill>
                <a:latin typeface="Times New Roman" panose="02020603050405020304" pitchFamily="18" charset="0"/>
              </a:defRPr>
            </a:lvl6pPr>
            <a:lvl7pPr marL="2971800" indent="-228600" eaLnBrk="0" fontAlgn="base" hangingPunct="0">
              <a:spcBef>
                <a:spcPct val="0"/>
              </a:spcBef>
              <a:spcAft>
                <a:spcPct val="0"/>
              </a:spcAft>
              <a:defRPr sz="2000" b="1">
                <a:solidFill>
                  <a:schemeClr val="tx2"/>
                </a:solidFill>
                <a:latin typeface="Times New Roman" panose="02020603050405020304" pitchFamily="18" charset="0"/>
              </a:defRPr>
            </a:lvl7pPr>
            <a:lvl8pPr marL="3429000" indent="-228600" eaLnBrk="0" fontAlgn="base" hangingPunct="0">
              <a:spcBef>
                <a:spcPct val="0"/>
              </a:spcBef>
              <a:spcAft>
                <a:spcPct val="0"/>
              </a:spcAft>
              <a:defRPr sz="2000" b="1">
                <a:solidFill>
                  <a:schemeClr val="tx2"/>
                </a:solidFill>
                <a:latin typeface="Times New Roman" panose="02020603050405020304" pitchFamily="18" charset="0"/>
              </a:defRPr>
            </a:lvl8pPr>
            <a:lvl9pPr marL="3886200" indent="-228600" eaLnBrk="0" fontAlgn="base" hangingPunct="0">
              <a:spcBef>
                <a:spcPct val="0"/>
              </a:spcBef>
              <a:spcAft>
                <a:spcPct val="0"/>
              </a:spcAft>
              <a:defRPr sz="2000" b="1">
                <a:solidFill>
                  <a:schemeClr val="tx2"/>
                </a:solidFill>
                <a:latin typeface="Times New Roman" panose="02020603050405020304" pitchFamily="18" charset="0"/>
              </a:defRPr>
            </a:lvl9pPr>
          </a:lstStyle>
          <a:p>
            <a:pPr eaLnBrk="1" hangingPunct="1"/>
            <a:endParaRPr lang="en-US"/>
          </a:p>
        </p:txBody>
      </p:sp>
      <p:pic>
        <p:nvPicPr>
          <p:cNvPr id="10" name="Picture 9"/>
          <p:cNvPicPr>
            <a:picLocks noChangeAspect="1"/>
          </p:cNvPicPr>
          <p:nvPr/>
        </p:nvPicPr>
        <p:blipFill>
          <a:blip r:embed="rId4"/>
          <a:stretch>
            <a:fillRect/>
          </a:stretch>
        </p:blipFill>
        <p:spPr>
          <a:xfrm>
            <a:off x="3204593" y="3733800"/>
            <a:ext cx="2428875" cy="2533650"/>
          </a:xfrm>
          <a:prstGeom prst="rect">
            <a:avLst/>
          </a:prstGeom>
        </p:spPr>
      </p:pic>
      <p:sp>
        <p:nvSpPr>
          <p:cNvPr id="11" name="Rectangle 10"/>
          <p:cNvSpPr/>
          <p:nvPr/>
        </p:nvSpPr>
        <p:spPr>
          <a:xfrm>
            <a:off x="5685773" y="3948112"/>
            <a:ext cx="3153427" cy="923330"/>
          </a:xfrm>
          <a:prstGeom prst="rect">
            <a:avLst/>
          </a:prstGeom>
        </p:spPr>
        <p:txBody>
          <a:bodyPr wrap="none">
            <a:spAutoFit/>
          </a:bodyPr>
          <a:lstStyle/>
          <a:p>
            <a:r>
              <a:rPr lang="en-US" dirty="0" err="1" smtClean="0">
                <a:latin typeface="Bodoni MT Black" panose="02070A03080606020203" pitchFamily="18" charset="0"/>
              </a:rPr>
              <a:t>MaxDropDownItems</a:t>
            </a:r>
            <a:r>
              <a:rPr lang="en-US" dirty="0" smtClean="0">
                <a:latin typeface="Bodoni MT Black" panose="02070A03080606020203" pitchFamily="18" charset="0"/>
              </a:rPr>
              <a:t> = 3</a:t>
            </a:r>
          </a:p>
          <a:p>
            <a:endParaRPr lang="en-US" dirty="0">
              <a:latin typeface="Bodoni MT Black" panose="02070A03080606020203" pitchFamily="18" charset="0"/>
            </a:endParaRPr>
          </a:p>
          <a:p>
            <a:r>
              <a:rPr lang="en-US" b="1" dirty="0" err="1" smtClean="0">
                <a:cs typeface="Arial" panose="020B0604020202020204" pitchFamily="34" charset="0"/>
              </a:rPr>
              <a:t>Lưu</a:t>
            </a:r>
            <a:r>
              <a:rPr lang="en-US" b="1" dirty="0" smtClean="0">
                <a:cs typeface="Arial" panose="020B0604020202020204" pitchFamily="34" charset="0"/>
              </a:rPr>
              <a:t> ý</a:t>
            </a:r>
            <a:r>
              <a:rPr lang="en-US" b="1" dirty="0">
                <a:cs typeface="Arial" panose="020B0604020202020204" pitchFamily="34" charset="0"/>
              </a:rPr>
              <a:t>: </a:t>
            </a:r>
            <a:r>
              <a:rPr lang="en-US" b="1" dirty="0" err="1" smtClean="0">
                <a:cs typeface="Arial" panose="020B0604020202020204" pitchFamily="34" charset="0"/>
              </a:rPr>
              <a:t>integralheight</a:t>
            </a:r>
            <a:r>
              <a:rPr lang="en-US" b="1" dirty="0" smtClean="0">
                <a:cs typeface="Arial" panose="020B0604020202020204" pitchFamily="34" charset="0"/>
              </a:rPr>
              <a:t>=false</a:t>
            </a:r>
            <a:endParaRPr lang="en-US" b="1" dirty="0">
              <a:cs typeface="Arial" panose="020B0604020202020204" pitchFamily="34" charset="0"/>
            </a:endParaRPr>
          </a:p>
        </p:txBody>
      </p:sp>
    </p:spTree>
    <p:extLst>
      <p:ext uri="{BB962C8B-B14F-4D97-AF65-F5344CB8AC3E}">
        <p14:creationId xmlns:p14="http://schemas.microsoft.com/office/powerpoint/2010/main" val="154873771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ComboBox</a:t>
            </a:r>
            <a:r>
              <a:rPr lang="en-US">
                <a:solidFill>
                  <a:schemeClr val="accent2">
                    <a:lumMod val="75000"/>
                  </a:schemeClr>
                </a:solidFill>
              </a:rPr>
              <a:t> -</a:t>
            </a:r>
            <a:r>
              <a:rPr lang="en-US">
                <a:solidFill>
                  <a:schemeClr val="tx2"/>
                </a:solidFill>
              </a:rPr>
              <a:t> </a:t>
            </a:r>
            <a:r>
              <a:rPr lang="en-US">
                <a:solidFill>
                  <a:schemeClr val="accent2">
                    <a:lumMod val="75000"/>
                  </a:schemeClr>
                </a:solidFill>
              </a:rPr>
              <a:t>DropDownWitdh</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29</a:t>
            </a:fld>
            <a:endParaRPr lang="en-US" dirty="0"/>
          </a:p>
        </p:txBody>
      </p:sp>
      <p:pic>
        <p:nvPicPr>
          <p:cNvPr id="4" name="Picture 3"/>
          <p:cNvPicPr>
            <a:picLocks noChangeAspect="1"/>
          </p:cNvPicPr>
          <p:nvPr/>
        </p:nvPicPr>
        <p:blipFill>
          <a:blip r:embed="rId2"/>
          <a:stretch>
            <a:fillRect/>
          </a:stretch>
        </p:blipFill>
        <p:spPr>
          <a:xfrm>
            <a:off x="838200" y="2748845"/>
            <a:ext cx="2190750" cy="2447925"/>
          </a:xfrm>
          <a:prstGeom prst="rect">
            <a:avLst/>
          </a:prstGeom>
        </p:spPr>
      </p:pic>
      <p:sp>
        <p:nvSpPr>
          <p:cNvPr id="6" name="Rectangle 5"/>
          <p:cNvSpPr/>
          <p:nvPr/>
        </p:nvSpPr>
        <p:spPr>
          <a:xfrm>
            <a:off x="335924" y="5425292"/>
            <a:ext cx="2366866" cy="369332"/>
          </a:xfrm>
          <a:prstGeom prst="rect">
            <a:avLst/>
          </a:prstGeom>
        </p:spPr>
        <p:txBody>
          <a:bodyPr wrap="none">
            <a:spAutoFit/>
          </a:bodyPr>
          <a:lstStyle/>
          <a:p>
            <a:r>
              <a:rPr lang="en-US" dirty="0" err="1" smtClean="0">
                <a:solidFill>
                  <a:schemeClr val="accent2">
                    <a:lumMod val="75000"/>
                  </a:schemeClr>
                </a:solidFill>
              </a:rPr>
              <a:t>DropDownWitdh</a:t>
            </a:r>
            <a:r>
              <a:rPr lang="en-US" dirty="0" smtClean="0">
                <a:solidFill>
                  <a:schemeClr val="accent2">
                    <a:lumMod val="75000"/>
                  </a:schemeClr>
                </a:solidFill>
              </a:rPr>
              <a:t>=110</a:t>
            </a:r>
            <a:endParaRPr lang="en-US" dirty="0"/>
          </a:p>
        </p:txBody>
      </p:sp>
      <p:pic>
        <p:nvPicPr>
          <p:cNvPr id="7" name="Picture 6"/>
          <p:cNvPicPr>
            <a:picLocks noChangeAspect="1"/>
          </p:cNvPicPr>
          <p:nvPr/>
        </p:nvPicPr>
        <p:blipFill>
          <a:blip r:embed="rId3"/>
          <a:stretch>
            <a:fillRect/>
          </a:stretch>
        </p:blipFill>
        <p:spPr>
          <a:xfrm>
            <a:off x="6296024" y="2734240"/>
            <a:ext cx="2190750" cy="2447925"/>
          </a:xfrm>
          <a:prstGeom prst="rect">
            <a:avLst/>
          </a:prstGeom>
        </p:spPr>
      </p:pic>
      <p:sp>
        <p:nvSpPr>
          <p:cNvPr id="8" name="Rectangle 7"/>
          <p:cNvSpPr/>
          <p:nvPr/>
        </p:nvSpPr>
        <p:spPr>
          <a:xfrm>
            <a:off x="6199406" y="5401240"/>
            <a:ext cx="2383986" cy="369332"/>
          </a:xfrm>
          <a:prstGeom prst="rect">
            <a:avLst/>
          </a:prstGeom>
        </p:spPr>
        <p:txBody>
          <a:bodyPr wrap="none">
            <a:spAutoFit/>
          </a:bodyPr>
          <a:lstStyle/>
          <a:p>
            <a:r>
              <a:rPr lang="en-US" dirty="0" err="1" smtClean="0">
                <a:solidFill>
                  <a:schemeClr val="accent2">
                    <a:lumMod val="75000"/>
                  </a:schemeClr>
                </a:solidFill>
              </a:rPr>
              <a:t>DropDownWitdh</a:t>
            </a:r>
            <a:r>
              <a:rPr lang="en-US" dirty="0" smtClean="0">
                <a:solidFill>
                  <a:schemeClr val="accent2">
                    <a:lumMod val="75000"/>
                  </a:schemeClr>
                </a:solidFill>
              </a:rPr>
              <a:t>=170</a:t>
            </a:r>
            <a:endParaRPr lang="en-US" dirty="0"/>
          </a:p>
        </p:txBody>
      </p:sp>
      <p:pic>
        <p:nvPicPr>
          <p:cNvPr id="9" name="Picture 8"/>
          <p:cNvPicPr>
            <a:picLocks noChangeAspect="1"/>
          </p:cNvPicPr>
          <p:nvPr/>
        </p:nvPicPr>
        <p:blipFill>
          <a:blip r:embed="rId4"/>
          <a:stretch>
            <a:fillRect/>
          </a:stretch>
        </p:blipFill>
        <p:spPr>
          <a:xfrm>
            <a:off x="3333189" y="905157"/>
            <a:ext cx="2676525" cy="2152650"/>
          </a:xfrm>
          <a:prstGeom prst="rect">
            <a:avLst/>
          </a:prstGeom>
        </p:spPr>
      </p:pic>
      <p:sp>
        <p:nvSpPr>
          <p:cNvPr id="10" name="AutoShape 8"/>
          <p:cNvSpPr>
            <a:spLocks noChangeArrowheads="1"/>
          </p:cNvSpPr>
          <p:nvPr/>
        </p:nvSpPr>
        <p:spPr bwMode="auto">
          <a:xfrm rot="5576661" flipV="1">
            <a:off x="6003767" y="227112"/>
            <a:ext cx="1020870" cy="3382823"/>
          </a:xfrm>
          <a:prstGeom prst="curvedRightArrow">
            <a:avLst>
              <a:gd name="adj1" fmla="val 30368"/>
              <a:gd name="adj2" fmla="val 96994"/>
              <a:gd name="adj3" fmla="val 20319"/>
            </a:avLst>
          </a:prstGeom>
          <a:gradFill rotWithShape="0">
            <a:gsLst>
              <a:gs pos="0">
                <a:srgbClr val="0099FF"/>
              </a:gs>
              <a:gs pos="100000">
                <a:srgbClr val="FFFFFF"/>
              </a:gs>
            </a:gsLst>
            <a:lin ang="5400000" scaled="1"/>
          </a:gradFill>
          <a:ln w="9525">
            <a:solidFill>
              <a:srgbClr val="00CC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000" b="1">
                <a:solidFill>
                  <a:schemeClr val="tx2"/>
                </a:solidFill>
                <a:latin typeface="Times New Roman" panose="02020603050405020304" pitchFamily="18" charset="0"/>
              </a:defRPr>
            </a:lvl1pPr>
            <a:lvl2pPr marL="742950" indent="-285750">
              <a:defRPr sz="2000" b="1">
                <a:solidFill>
                  <a:schemeClr val="tx2"/>
                </a:solidFill>
                <a:latin typeface="Times New Roman" panose="02020603050405020304" pitchFamily="18" charset="0"/>
              </a:defRPr>
            </a:lvl2pPr>
            <a:lvl3pPr marL="1143000" indent="-228600">
              <a:defRPr sz="2000" b="1">
                <a:solidFill>
                  <a:schemeClr val="tx2"/>
                </a:solidFill>
                <a:latin typeface="Times New Roman" panose="02020603050405020304" pitchFamily="18" charset="0"/>
              </a:defRPr>
            </a:lvl3pPr>
            <a:lvl4pPr marL="1600200" indent="-228600">
              <a:defRPr sz="2000" b="1">
                <a:solidFill>
                  <a:schemeClr val="tx2"/>
                </a:solidFill>
                <a:latin typeface="Times New Roman" panose="02020603050405020304" pitchFamily="18" charset="0"/>
              </a:defRPr>
            </a:lvl4pPr>
            <a:lvl5pPr marL="2057400" indent="-228600">
              <a:defRPr sz="2000" b="1">
                <a:solidFill>
                  <a:schemeClr val="tx2"/>
                </a:solidFill>
                <a:latin typeface="Times New Roman" panose="02020603050405020304" pitchFamily="18" charset="0"/>
              </a:defRPr>
            </a:lvl5pPr>
            <a:lvl6pPr marL="2514600" indent="-228600" eaLnBrk="0" fontAlgn="base" hangingPunct="0">
              <a:spcBef>
                <a:spcPct val="0"/>
              </a:spcBef>
              <a:spcAft>
                <a:spcPct val="0"/>
              </a:spcAft>
              <a:defRPr sz="2000" b="1">
                <a:solidFill>
                  <a:schemeClr val="tx2"/>
                </a:solidFill>
                <a:latin typeface="Times New Roman" panose="02020603050405020304" pitchFamily="18" charset="0"/>
              </a:defRPr>
            </a:lvl6pPr>
            <a:lvl7pPr marL="2971800" indent="-228600" eaLnBrk="0" fontAlgn="base" hangingPunct="0">
              <a:spcBef>
                <a:spcPct val="0"/>
              </a:spcBef>
              <a:spcAft>
                <a:spcPct val="0"/>
              </a:spcAft>
              <a:defRPr sz="2000" b="1">
                <a:solidFill>
                  <a:schemeClr val="tx2"/>
                </a:solidFill>
                <a:latin typeface="Times New Roman" panose="02020603050405020304" pitchFamily="18" charset="0"/>
              </a:defRPr>
            </a:lvl7pPr>
            <a:lvl8pPr marL="3429000" indent="-228600" eaLnBrk="0" fontAlgn="base" hangingPunct="0">
              <a:spcBef>
                <a:spcPct val="0"/>
              </a:spcBef>
              <a:spcAft>
                <a:spcPct val="0"/>
              </a:spcAft>
              <a:defRPr sz="2000" b="1">
                <a:solidFill>
                  <a:schemeClr val="tx2"/>
                </a:solidFill>
                <a:latin typeface="Times New Roman" panose="02020603050405020304" pitchFamily="18" charset="0"/>
              </a:defRPr>
            </a:lvl8pPr>
            <a:lvl9pPr marL="3886200" indent="-228600" eaLnBrk="0" fontAlgn="base" hangingPunct="0">
              <a:spcBef>
                <a:spcPct val="0"/>
              </a:spcBef>
              <a:spcAft>
                <a:spcPct val="0"/>
              </a:spcAft>
              <a:defRPr sz="2000" b="1">
                <a:solidFill>
                  <a:schemeClr val="tx2"/>
                </a:solidFill>
                <a:latin typeface="Times New Roman" panose="02020603050405020304" pitchFamily="18" charset="0"/>
              </a:defRPr>
            </a:lvl9pPr>
          </a:lstStyle>
          <a:p>
            <a:pPr eaLnBrk="1" hangingPunct="1"/>
            <a:endParaRPr lang="en-US"/>
          </a:p>
        </p:txBody>
      </p:sp>
    </p:spTree>
    <p:extLst>
      <p:ext uri="{BB962C8B-B14F-4D97-AF65-F5344CB8AC3E}">
        <p14:creationId xmlns:p14="http://schemas.microsoft.com/office/powerpoint/2010/main" val="290802743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ComboBox</a:t>
            </a:r>
            <a:r>
              <a:rPr lang="en-US" smtClean="0">
                <a:solidFill>
                  <a:schemeClr val="tx2"/>
                </a:solidFill>
              </a:rPr>
              <a:t>-</a:t>
            </a:r>
            <a:r>
              <a:rPr lang="en-US" smtClean="0">
                <a:solidFill>
                  <a:srgbClr val="FFC000"/>
                </a:solidFill>
              </a:rPr>
              <a:t>AutoCompleteMode</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30</a:t>
            </a:fld>
            <a:endParaRPr lang="en-US" dirty="0"/>
          </a:p>
        </p:txBody>
      </p:sp>
      <p:pic>
        <p:nvPicPr>
          <p:cNvPr id="6" name="Picture 5"/>
          <p:cNvPicPr>
            <a:picLocks noChangeAspect="1"/>
          </p:cNvPicPr>
          <p:nvPr/>
        </p:nvPicPr>
        <p:blipFill>
          <a:blip r:embed="rId2"/>
          <a:stretch>
            <a:fillRect/>
          </a:stretch>
        </p:blipFill>
        <p:spPr>
          <a:xfrm>
            <a:off x="541156" y="1362075"/>
            <a:ext cx="2190750" cy="2447925"/>
          </a:xfrm>
          <a:prstGeom prst="rect">
            <a:avLst/>
          </a:prstGeom>
        </p:spPr>
      </p:pic>
      <p:sp>
        <p:nvSpPr>
          <p:cNvPr id="7" name="Rectangle 6"/>
          <p:cNvSpPr/>
          <p:nvPr/>
        </p:nvSpPr>
        <p:spPr>
          <a:xfrm>
            <a:off x="160156" y="939819"/>
            <a:ext cx="3268844" cy="369332"/>
          </a:xfrm>
          <a:prstGeom prst="rect">
            <a:avLst/>
          </a:prstGeom>
        </p:spPr>
        <p:txBody>
          <a:bodyPr wrap="none">
            <a:spAutoFit/>
          </a:bodyPr>
          <a:lstStyle/>
          <a:p>
            <a:r>
              <a:rPr lang="en-US" dirty="0" err="1" smtClean="0"/>
              <a:t>AutoCompleteMode</a:t>
            </a:r>
            <a:r>
              <a:rPr lang="en-US" dirty="0"/>
              <a:t>= </a:t>
            </a:r>
            <a:r>
              <a:rPr lang="en-US" dirty="0">
                <a:solidFill>
                  <a:srgbClr val="FFC000"/>
                </a:solidFill>
              </a:rPr>
              <a:t>Suggest</a:t>
            </a:r>
          </a:p>
        </p:txBody>
      </p:sp>
      <p:pic>
        <p:nvPicPr>
          <p:cNvPr id="8" name="Picture 7"/>
          <p:cNvPicPr>
            <a:picLocks noChangeAspect="1"/>
          </p:cNvPicPr>
          <p:nvPr/>
        </p:nvPicPr>
        <p:blipFill>
          <a:blip r:embed="rId3"/>
          <a:stretch>
            <a:fillRect/>
          </a:stretch>
        </p:blipFill>
        <p:spPr>
          <a:xfrm>
            <a:off x="5867400" y="1309151"/>
            <a:ext cx="2190750" cy="2447925"/>
          </a:xfrm>
          <a:prstGeom prst="rect">
            <a:avLst/>
          </a:prstGeom>
        </p:spPr>
      </p:pic>
      <p:sp>
        <p:nvSpPr>
          <p:cNvPr id="9" name="Rectangle 8"/>
          <p:cNvSpPr/>
          <p:nvPr/>
        </p:nvSpPr>
        <p:spPr>
          <a:xfrm>
            <a:off x="5417956" y="3757076"/>
            <a:ext cx="3268844" cy="369332"/>
          </a:xfrm>
          <a:prstGeom prst="rect">
            <a:avLst/>
          </a:prstGeom>
        </p:spPr>
        <p:txBody>
          <a:bodyPr wrap="none">
            <a:spAutoFit/>
          </a:bodyPr>
          <a:lstStyle/>
          <a:p>
            <a:r>
              <a:rPr lang="en-US" dirty="0" err="1" smtClean="0"/>
              <a:t>AutoCompleteMode</a:t>
            </a:r>
            <a:r>
              <a:rPr lang="en-US" dirty="0"/>
              <a:t>= </a:t>
            </a:r>
            <a:r>
              <a:rPr lang="en-US" dirty="0">
                <a:solidFill>
                  <a:srgbClr val="FFC000"/>
                </a:solidFill>
              </a:rPr>
              <a:t>Append</a:t>
            </a:r>
          </a:p>
        </p:txBody>
      </p:sp>
      <p:pic>
        <p:nvPicPr>
          <p:cNvPr id="10" name="Picture 9"/>
          <p:cNvPicPr>
            <a:picLocks noChangeAspect="1"/>
          </p:cNvPicPr>
          <p:nvPr/>
        </p:nvPicPr>
        <p:blipFill>
          <a:blip r:embed="rId4"/>
          <a:stretch>
            <a:fillRect/>
          </a:stretch>
        </p:blipFill>
        <p:spPr>
          <a:xfrm>
            <a:off x="3227206" y="2717779"/>
            <a:ext cx="2190750" cy="2447925"/>
          </a:xfrm>
          <a:prstGeom prst="rect">
            <a:avLst/>
          </a:prstGeom>
        </p:spPr>
      </p:pic>
      <p:sp>
        <p:nvSpPr>
          <p:cNvPr id="11" name="Rectangle 10"/>
          <p:cNvSpPr/>
          <p:nvPr/>
        </p:nvSpPr>
        <p:spPr>
          <a:xfrm>
            <a:off x="2731906" y="5316020"/>
            <a:ext cx="4115294" cy="369332"/>
          </a:xfrm>
          <a:prstGeom prst="rect">
            <a:avLst/>
          </a:prstGeom>
        </p:spPr>
        <p:txBody>
          <a:bodyPr wrap="none">
            <a:spAutoFit/>
          </a:bodyPr>
          <a:lstStyle/>
          <a:p>
            <a:r>
              <a:rPr lang="en-US" dirty="0" err="1" smtClean="0"/>
              <a:t>AutoCompleteMode</a:t>
            </a:r>
            <a:r>
              <a:rPr lang="en-US" dirty="0"/>
              <a:t>= </a:t>
            </a:r>
            <a:r>
              <a:rPr lang="en-US" dirty="0" err="1" smtClean="0">
                <a:solidFill>
                  <a:srgbClr val="FFC000"/>
                </a:solidFill>
              </a:rPr>
              <a:t>SuggestAppend</a:t>
            </a:r>
            <a:endParaRPr lang="en-US" dirty="0">
              <a:solidFill>
                <a:srgbClr val="FFC000"/>
              </a:solidFill>
            </a:endParaRPr>
          </a:p>
        </p:txBody>
      </p:sp>
      <p:sp>
        <p:nvSpPr>
          <p:cNvPr id="12" name="Rectangle 11"/>
          <p:cNvSpPr/>
          <p:nvPr/>
        </p:nvSpPr>
        <p:spPr>
          <a:xfrm>
            <a:off x="2209800" y="5862935"/>
            <a:ext cx="4947188" cy="461665"/>
          </a:xfrm>
          <a:prstGeom prst="rect">
            <a:avLst/>
          </a:prstGeom>
        </p:spPr>
        <p:txBody>
          <a:bodyPr wrap="none">
            <a:spAutoFit/>
          </a:bodyPr>
          <a:lstStyle/>
          <a:p>
            <a:r>
              <a:rPr lang="en-US" sz="2400" b="1" dirty="0" err="1" smtClean="0"/>
              <a:t>AutoCompleteSource</a:t>
            </a:r>
            <a:r>
              <a:rPr lang="en-US" sz="2400" b="1" dirty="0" smtClean="0"/>
              <a:t>= </a:t>
            </a:r>
            <a:r>
              <a:rPr lang="en-US" sz="2400" b="1" dirty="0" err="1" smtClean="0">
                <a:solidFill>
                  <a:srgbClr val="FFC000"/>
                </a:solidFill>
              </a:rPr>
              <a:t>ListItems</a:t>
            </a:r>
            <a:endParaRPr lang="en-US" sz="2400" b="1" dirty="0">
              <a:solidFill>
                <a:srgbClr val="FFC000"/>
              </a:solidFill>
            </a:endParaRPr>
          </a:p>
        </p:txBody>
      </p:sp>
    </p:spTree>
    <p:extLst>
      <p:ext uri="{BB962C8B-B14F-4D97-AF65-F5344CB8AC3E}">
        <p14:creationId xmlns:p14="http://schemas.microsoft.com/office/powerpoint/2010/main" val="3645878874"/>
      </p:ext>
    </p:extLst>
  </p:cSld>
  <p:clrMapOvr>
    <a:masterClrMapping/>
  </p:clrMapOvr>
  <p:transition spd="med">
    <p:pull/>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ComboBox -</a:t>
            </a:r>
            <a:r>
              <a:rPr lang="en-US" smtClean="0">
                <a:solidFill>
                  <a:schemeClr val="tx2"/>
                </a:solidFill>
              </a:rPr>
              <a:t> </a:t>
            </a:r>
            <a:r>
              <a:rPr lang="en-US">
                <a:solidFill>
                  <a:schemeClr val="tx2"/>
                </a:solidFill>
              </a:rPr>
              <a:t>Phương thức</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31</a:t>
            </a:fld>
            <a:endParaRPr lang="en-US" dirty="0"/>
          </a:p>
        </p:txBody>
      </p:sp>
      <p:pic>
        <p:nvPicPr>
          <p:cNvPr id="7" name="Picture 6"/>
          <p:cNvPicPr>
            <a:picLocks noChangeAspect="1"/>
          </p:cNvPicPr>
          <p:nvPr/>
        </p:nvPicPr>
        <p:blipFill>
          <a:blip r:embed="rId2"/>
          <a:stretch>
            <a:fillRect/>
          </a:stretch>
        </p:blipFill>
        <p:spPr>
          <a:xfrm>
            <a:off x="3048000" y="1668279"/>
            <a:ext cx="2838450" cy="1514475"/>
          </a:xfrm>
          <a:prstGeom prst="rect">
            <a:avLst/>
          </a:prstGeom>
        </p:spPr>
      </p:pic>
      <p:sp>
        <p:nvSpPr>
          <p:cNvPr id="8" name="Rectangle 2"/>
          <p:cNvSpPr txBox="1">
            <a:spLocks noChangeArrowheads="1"/>
          </p:cNvSpPr>
          <p:nvPr/>
        </p:nvSpPr>
        <p:spPr bwMode="white">
          <a:xfrm>
            <a:off x="228600" y="1219200"/>
            <a:ext cx="22098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kern="1200">
                <a:solidFill>
                  <a:schemeClr val="tx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anose="020B0604030504040204" pitchFamily="34" charset="0"/>
              </a:defRPr>
            </a:lvl2pPr>
            <a:lvl3pPr algn="ctr" rtl="0" eaLnBrk="1" fontAlgn="base" hangingPunct="1">
              <a:spcBef>
                <a:spcPct val="0"/>
              </a:spcBef>
              <a:spcAft>
                <a:spcPct val="0"/>
              </a:spcAft>
              <a:defRPr sz="3200" b="1">
                <a:solidFill>
                  <a:schemeClr val="bg1"/>
                </a:solidFill>
                <a:latin typeface="Verdana" panose="020B0604030504040204" pitchFamily="34" charset="0"/>
              </a:defRPr>
            </a:lvl3pPr>
            <a:lvl4pPr algn="ctr" rtl="0" eaLnBrk="1" fontAlgn="base" hangingPunct="1">
              <a:spcBef>
                <a:spcPct val="0"/>
              </a:spcBef>
              <a:spcAft>
                <a:spcPct val="0"/>
              </a:spcAft>
              <a:defRPr sz="3200" b="1">
                <a:solidFill>
                  <a:schemeClr val="bg1"/>
                </a:solidFill>
                <a:latin typeface="Verdana" panose="020B0604030504040204" pitchFamily="34" charset="0"/>
              </a:defRPr>
            </a:lvl4pPr>
            <a:lvl5pPr algn="ctr" rtl="0" eaLnBrk="1" fontAlgn="base" hangingPunct="1">
              <a:spcBef>
                <a:spcPct val="0"/>
              </a:spcBef>
              <a:spcAft>
                <a:spcPct val="0"/>
              </a:spcAft>
              <a:defRPr sz="3200" b="1">
                <a:solidFill>
                  <a:schemeClr val="bg1"/>
                </a:solidFill>
                <a:latin typeface="Verdana" panose="020B0604030504040204" pitchFamily="34" charset="0"/>
              </a:defRPr>
            </a:lvl5pPr>
            <a:lvl6pPr marL="457200" algn="ctr" rtl="0" eaLnBrk="1" fontAlgn="base" hangingPunct="1">
              <a:spcBef>
                <a:spcPct val="0"/>
              </a:spcBef>
              <a:spcAft>
                <a:spcPct val="0"/>
              </a:spcAft>
              <a:defRPr sz="3200" b="1">
                <a:solidFill>
                  <a:schemeClr val="bg1"/>
                </a:solidFill>
                <a:latin typeface="Verdana" panose="020B0604030504040204" pitchFamily="34" charset="0"/>
              </a:defRPr>
            </a:lvl6pPr>
            <a:lvl7pPr marL="914400" algn="ctr" rtl="0" eaLnBrk="1" fontAlgn="base" hangingPunct="1">
              <a:spcBef>
                <a:spcPct val="0"/>
              </a:spcBef>
              <a:spcAft>
                <a:spcPct val="0"/>
              </a:spcAft>
              <a:defRPr sz="3200" b="1">
                <a:solidFill>
                  <a:schemeClr val="bg1"/>
                </a:solidFill>
                <a:latin typeface="Verdana" panose="020B0604030504040204" pitchFamily="34" charset="0"/>
              </a:defRPr>
            </a:lvl7pPr>
            <a:lvl8pPr marL="1371600" algn="ctr" rtl="0" eaLnBrk="1" fontAlgn="base" hangingPunct="1">
              <a:spcBef>
                <a:spcPct val="0"/>
              </a:spcBef>
              <a:spcAft>
                <a:spcPct val="0"/>
              </a:spcAft>
              <a:defRPr sz="3200" b="1">
                <a:solidFill>
                  <a:schemeClr val="bg1"/>
                </a:solidFill>
                <a:latin typeface="Verdana" panose="020B0604030504040204" pitchFamily="34" charset="0"/>
              </a:defRPr>
            </a:lvl8pPr>
            <a:lvl9pPr marL="1828800" algn="ctr" rtl="0" eaLnBrk="1" fontAlgn="base" hangingPunct="1">
              <a:spcBef>
                <a:spcPct val="0"/>
              </a:spcBef>
              <a:spcAft>
                <a:spcPct val="0"/>
              </a:spcAft>
              <a:defRPr sz="3200" b="1">
                <a:solidFill>
                  <a:schemeClr val="bg1"/>
                </a:solidFill>
                <a:latin typeface="Verdana" panose="020B0604030504040204" pitchFamily="34" charset="0"/>
              </a:defRPr>
            </a:lvl9pPr>
          </a:lstStyle>
          <a:p>
            <a:pPr algn="l" eaLnBrk="0" hangingPunct="0"/>
            <a:r>
              <a:rPr lang="en-US" dirty="0">
                <a:solidFill>
                  <a:srgbClr val="FFC000"/>
                </a:solidFill>
              </a:rPr>
              <a:t>Items</a:t>
            </a:r>
          </a:p>
        </p:txBody>
      </p:sp>
      <p:sp>
        <p:nvSpPr>
          <p:cNvPr id="9" name="Rectangle 2"/>
          <p:cNvSpPr txBox="1">
            <a:spLocks noChangeArrowheads="1"/>
          </p:cNvSpPr>
          <p:nvPr/>
        </p:nvSpPr>
        <p:spPr bwMode="white">
          <a:xfrm>
            <a:off x="76200" y="3651364"/>
            <a:ext cx="3869028"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kern="1200">
                <a:solidFill>
                  <a:schemeClr val="tx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anose="020B0604030504040204" pitchFamily="34" charset="0"/>
              </a:defRPr>
            </a:lvl2pPr>
            <a:lvl3pPr algn="ctr" rtl="0" eaLnBrk="1" fontAlgn="base" hangingPunct="1">
              <a:spcBef>
                <a:spcPct val="0"/>
              </a:spcBef>
              <a:spcAft>
                <a:spcPct val="0"/>
              </a:spcAft>
              <a:defRPr sz="3200" b="1">
                <a:solidFill>
                  <a:schemeClr val="bg1"/>
                </a:solidFill>
                <a:latin typeface="Verdana" panose="020B0604030504040204" pitchFamily="34" charset="0"/>
              </a:defRPr>
            </a:lvl3pPr>
            <a:lvl4pPr algn="ctr" rtl="0" eaLnBrk="1" fontAlgn="base" hangingPunct="1">
              <a:spcBef>
                <a:spcPct val="0"/>
              </a:spcBef>
              <a:spcAft>
                <a:spcPct val="0"/>
              </a:spcAft>
              <a:defRPr sz="3200" b="1">
                <a:solidFill>
                  <a:schemeClr val="bg1"/>
                </a:solidFill>
                <a:latin typeface="Verdana" panose="020B0604030504040204" pitchFamily="34" charset="0"/>
              </a:defRPr>
            </a:lvl4pPr>
            <a:lvl5pPr algn="ctr" rtl="0" eaLnBrk="1" fontAlgn="base" hangingPunct="1">
              <a:spcBef>
                <a:spcPct val="0"/>
              </a:spcBef>
              <a:spcAft>
                <a:spcPct val="0"/>
              </a:spcAft>
              <a:defRPr sz="3200" b="1">
                <a:solidFill>
                  <a:schemeClr val="bg1"/>
                </a:solidFill>
                <a:latin typeface="Verdana" panose="020B0604030504040204" pitchFamily="34" charset="0"/>
              </a:defRPr>
            </a:lvl5pPr>
            <a:lvl6pPr marL="457200" algn="ctr" rtl="0" eaLnBrk="1" fontAlgn="base" hangingPunct="1">
              <a:spcBef>
                <a:spcPct val="0"/>
              </a:spcBef>
              <a:spcAft>
                <a:spcPct val="0"/>
              </a:spcAft>
              <a:defRPr sz="3200" b="1">
                <a:solidFill>
                  <a:schemeClr val="bg1"/>
                </a:solidFill>
                <a:latin typeface="Verdana" panose="020B0604030504040204" pitchFamily="34" charset="0"/>
              </a:defRPr>
            </a:lvl6pPr>
            <a:lvl7pPr marL="914400" algn="ctr" rtl="0" eaLnBrk="1" fontAlgn="base" hangingPunct="1">
              <a:spcBef>
                <a:spcPct val="0"/>
              </a:spcBef>
              <a:spcAft>
                <a:spcPct val="0"/>
              </a:spcAft>
              <a:defRPr sz="3200" b="1">
                <a:solidFill>
                  <a:schemeClr val="bg1"/>
                </a:solidFill>
                <a:latin typeface="Verdana" panose="020B0604030504040204" pitchFamily="34" charset="0"/>
              </a:defRPr>
            </a:lvl7pPr>
            <a:lvl8pPr marL="1371600" algn="ctr" rtl="0" eaLnBrk="1" fontAlgn="base" hangingPunct="1">
              <a:spcBef>
                <a:spcPct val="0"/>
              </a:spcBef>
              <a:spcAft>
                <a:spcPct val="0"/>
              </a:spcAft>
              <a:defRPr sz="3200" b="1">
                <a:solidFill>
                  <a:schemeClr val="bg1"/>
                </a:solidFill>
                <a:latin typeface="Verdana" panose="020B0604030504040204" pitchFamily="34" charset="0"/>
              </a:defRPr>
            </a:lvl8pPr>
            <a:lvl9pPr marL="1828800" algn="ctr" rtl="0" eaLnBrk="1" fontAlgn="base" hangingPunct="1">
              <a:spcBef>
                <a:spcPct val="0"/>
              </a:spcBef>
              <a:spcAft>
                <a:spcPct val="0"/>
              </a:spcAft>
              <a:defRPr sz="3200" b="1">
                <a:solidFill>
                  <a:schemeClr val="bg1"/>
                </a:solidFill>
                <a:latin typeface="Verdana" panose="020B0604030504040204" pitchFamily="34" charset="0"/>
              </a:defRPr>
            </a:lvl9pPr>
          </a:lstStyle>
          <a:p>
            <a:pPr algn="l" eaLnBrk="0" hangingPunct="0"/>
            <a:r>
              <a:rPr lang="en-US" dirty="0" err="1" smtClean="0">
                <a:solidFill>
                  <a:schemeClr val="accent4">
                    <a:lumMod val="40000"/>
                    <a:lumOff val="60000"/>
                  </a:schemeClr>
                </a:solidFill>
              </a:rPr>
              <a:t>AddRange</a:t>
            </a:r>
            <a:endParaRPr lang="en-US" dirty="0">
              <a:solidFill>
                <a:schemeClr val="accent4">
                  <a:lumMod val="40000"/>
                  <a:lumOff val="60000"/>
                </a:schemeClr>
              </a:solidFill>
            </a:endParaRPr>
          </a:p>
        </p:txBody>
      </p:sp>
      <p:sp>
        <p:nvSpPr>
          <p:cNvPr id="10" name="Rectangle 2"/>
          <p:cNvSpPr txBox="1">
            <a:spLocks noChangeArrowheads="1"/>
          </p:cNvSpPr>
          <p:nvPr/>
        </p:nvSpPr>
        <p:spPr bwMode="white">
          <a:xfrm>
            <a:off x="244699" y="2556146"/>
            <a:ext cx="22098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kern="1200">
                <a:solidFill>
                  <a:schemeClr val="tx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anose="020B0604030504040204" pitchFamily="34" charset="0"/>
              </a:defRPr>
            </a:lvl2pPr>
            <a:lvl3pPr algn="ctr" rtl="0" eaLnBrk="1" fontAlgn="base" hangingPunct="1">
              <a:spcBef>
                <a:spcPct val="0"/>
              </a:spcBef>
              <a:spcAft>
                <a:spcPct val="0"/>
              </a:spcAft>
              <a:defRPr sz="3200" b="1">
                <a:solidFill>
                  <a:schemeClr val="bg1"/>
                </a:solidFill>
                <a:latin typeface="Verdana" panose="020B0604030504040204" pitchFamily="34" charset="0"/>
              </a:defRPr>
            </a:lvl3pPr>
            <a:lvl4pPr algn="ctr" rtl="0" eaLnBrk="1" fontAlgn="base" hangingPunct="1">
              <a:spcBef>
                <a:spcPct val="0"/>
              </a:spcBef>
              <a:spcAft>
                <a:spcPct val="0"/>
              </a:spcAft>
              <a:defRPr sz="3200" b="1">
                <a:solidFill>
                  <a:schemeClr val="bg1"/>
                </a:solidFill>
                <a:latin typeface="Verdana" panose="020B0604030504040204" pitchFamily="34" charset="0"/>
              </a:defRPr>
            </a:lvl4pPr>
            <a:lvl5pPr algn="ctr" rtl="0" eaLnBrk="1" fontAlgn="base" hangingPunct="1">
              <a:spcBef>
                <a:spcPct val="0"/>
              </a:spcBef>
              <a:spcAft>
                <a:spcPct val="0"/>
              </a:spcAft>
              <a:defRPr sz="3200" b="1">
                <a:solidFill>
                  <a:schemeClr val="bg1"/>
                </a:solidFill>
                <a:latin typeface="Verdana" panose="020B0604030504040204" pitchFamily="34" charset="0"/>
              </a:defRPr>
            </a:lvl5pPr>
            <a:lvl6pPr marL="457200" algn="ctr" rtl="0" eaLnBrk="1" fontAlgn="base" hangingPunct="1">
              <a:spcBef>
                <a:spcPct val="0"/>
              </a:spcBef>
              <a:spcAft>
                <a:spcPct val="0"/>
              </a:spcAft>
              <a:defRPr sz="3200" b="1">
                <a:solidFill>
                  <a:schemeClr val="bg1"/>
                </a:solidFill>
                <a:latin typeface="Verdana" panose="020B0604030504040204" pitchFamily="34" charset="0"/>
              </a:defRPr>
            </a:lvl6pPr>
            <a:lvl7pPr marL="914400" algn="ctr" rtl="0" eaLnBrk="1" fontAlgn="base" hangingPunct="1">
              <a:spcBef>
                <a:spcPct val="0"/>
              </a:spcBef>
              <a:spcAft>
                <a:spcPct val="0"/>
              </a:spcAft>
              <a:defRPr sz="3200" b="1">
                <a:solidFill>
                  <a:schemeClr val="bg1"/>
                </a:solidFill>
                <a:latin typeface="Verdana" panose="020B0604030504040204" pitchFamily="34" charset="0"/>
              </a:defRPr>
            </a:lvl7pPr>
            <a:lvl8pPr marL="1371600" algn="ctr" rtl="0" eaLnBrk="1" fontAlgn="base" hangingPunct="1">
              <a:spcBef>
                <a:spcPct val="0"/>
              </a:spcBef>
              <a:spcAft>
                <a:spcPct val="0"/>
              </a:spcAft>
              <a:defRPr sz="3200" b="1">
                <a:solidFill>
                  <a:schemeClr val="bg1"/>
                </a:solidFill>
                <a:latin typeface="Verdana" panose="020B0604030504040204" pitchFamily="34" charset="0"/>
              </a:defRPr>
            </a:lvl8pPr>
            <a:lvl9pPr marL="1828800" algn="ctr" rtl="0" eaLnBrk="1" fontAlgn="base" hangingPunct="1">
              <a:spcBef>
                <a:spcPct val="0"/>
              </a:spcBef>
              <a:spcAft>
                <a:spcPct val="0"/>
              </a:spcAft>
              <a:defRPr sz="3200" b="1">
                <a:solidFill>
                  <a:schemeClr val="bg1"/>
                </a:solidFill>
                <a:latin typeface="Verdana" panose="020B0604030504040204" pitchFamily="34" charset="0"/>
              </a:defRPr>
            </a:lvl9pPr>
          </a:lstStyle>
          <a:p>
            <a:pPr algn="l" eaLnBrk="0" hangingPunct="0"/>
            <a:r>
              <a:rPr lang="en-US" dirty="0" smtClean="0">
                <a:solidFill>
                  <a:srgbClr val="00B0F0"/>
                </a:solidFill>
                <a:latin typeface="Bernard MT Condensed" panose="02050806060905020404" pitchFamily="18" charset="0"/>
              </a:rPr>
              <a:t>Add</a:t>
            </a:r>
            <a:endParaRPr lang="en-US" dirty="0">
              <a:solidFill>
                <a:srgbClr val="00B0F0"/>
              </a:solidFill>
              <a:latin typeface="Bernard MT Condensed" panose="02050806060905020404" pitchFamily="18" charset="0"/>
            </a:endParaRPr>
          </a:p>
        </p:txBody>
      </p:sp>
      <p:sp>
        <p:nvSpPr>
          <p:cNvPr id="11" name="Rectangle 10"/>
          <p:cNvSpPr/>
          <p:nvPr/>
        </p:nvSpPr>
        <p:spPr>
          <a:xfrm>
            <a:off x="322371" y="4524527"/>
            <a:ext cx="6032421" cy="1323439"/>
          </a:xfrm>
          <a:prstGeom prst="rect">
            <a:avLst/>
          </a:prstGeom>
        </p:spPr>
        <p:txBody>
          <a:bodyPr wrap="none">
            <a:spAutoFit/>
          </a:bodyPr>
          <a:lstStyle/>
          <a:p>
            <a:r>
              <a:rPr lang="en-US" sz="4000" dirty="0">
                <a:solidFill>
                  <a:schemeClr val="accent2">
                    <a:lumMod val="75000"/>
                  </a:schemeClr>
                </a:solidFill>
              </a:rPr>
              <a:t>Insert, </a:t>
            </a:r>
            <a:r>
              <a:rPr lang="en-US" sz="4000" dirty="0" err="1">
                <a:solidFill>
                  <a:schemeClr val="accent2">
                    <a:lumMod val="75000"/>
                  </a:schemeClr>
                </a:solidFill>
              </a:rPr>
              <a:t>IndexOf</a:t>
            </a:r>
            <a:r>
              <a:rPr lang="en-US" sz="4000" dirty="0">
                <a:solidFill>
                  <a:schemeClr val="accent2">
                    <a:lumMod val="75000"/>
                  </a:schemeClr>
                </a:solidFill>
              </a:rPr>
              <a:t>, Remove, </a:t>
            </a:r>
            <a:endParaRPr lang="en-US" sz="4000" dirty="0" smtClean="0">
              <a:solidFill>
                <a:schemeClr val="accent2">
                  <a:lumMod val="75000"/>
                </a:schemeClr>
              </a:solidFill>
            </a:endParaRPr>
          </a:p>
          <a:p>
            <a:r>
              <a:rPr lang="en-US" sz="4000" dirty="0" err="1" smtClean="0">
                <a:solidFill>
                  <a:schemeClr val="accent2">
                    <a:lumMod val="75000"/>
                  </a:schemeClr>
                </a:solidFill>
              </a:rPr>
              <a:t>RemoveAt</a:t>
            </a:r>
            <a:r>
              <a:rPr lang="en-US" sz="4000" dirty="0">
                <a:solidFill>
                  <a:schemeClr val="accent2">
                    <a:lumMod val="75000"/>
                  </a:schemeClr>
                </a:solidFill>
              </a:rPr>
              <a:t>, </a:t>
            </a:r>
            <a:r>
              <a:rPr lang="en-US" sz="4000" dirty="0" smtClean="0">
                <a:solidFill>
                  <a:schemeClr val="accent2">
                    <a:lumMod val="75000"/>
                  </a:schemeClr>
                </a:solidFill>
              </a:rPr>
              <a:t>Clear, …</a:t>
            </a:r>
            <a:endParaRPr lang="en-US" sz="4000" dirty="0">
              <a:solidFill>
                <a:schemeClr val="accent2">
                  <a:lumMod val="75000"/>
                </a:schemeClr>
              </a:solidFill>
            </a:endParaRPr>
          </a:p>
        </p:txBody>
      </p:sp>
      <p:sp>
        <p:nvSpPr>
          <p:cNvPr id="12" name="Rectangle 11"/>
          <p:cNvSpPr/>
          <p:nvPr/>
        </p:nvSpPr>
        <p:spPr>
          <a:xfrm>
            <a:off x="3338581" y="3493864"/>
            <a:ext cx="5878532" cy="646331"/>
          </a:xfrm>
          <a:prstGeom prst="rect">
            <a:avLst/>
          </a:prstGeom>
        </p:spPr>
        <p:txBody>
          <a:bodyPr wrap="none">
            <a:spAutoFit/>
          </a:bodyPr>
          <a:lstStyle/>
          <a:p>
            <a:r>
              <a:rPr lang="en-US" sz="3600" b="1" dirty="0" smtClean="0">
                <a:solidFill>
                  <a:schemeClr val="accent5">
                    <a:lumMod val="75000"/>
                  </a:schemeClr>
                </a:solidFill>
              </a:rPr>
              <a:t>Select(</a:t>
            </a:r>
            <a:r>
              <a:rPr lang="en-US" sz="3600" b="1" dirty="0" err="1" smtClean="0">
                <a:solidFill>
                  <a:schemeClr val="accent5">
                    <a:lumMod val="75000"/>
                  </a:schemeClr>
                </a:solidFill>
              </a:rPr>
              <a:t>int</a:t>
            </a:r>
            <a:r>
              <a:rPr lang="en-US" sz="3600" b="1" dirty="0" smtClean="0">
                <a:solidFill>
                  <a:schemeClr val="accent5">
                    <a:lumMod val="75000"/>
                  </a:schemeClr>
                </a:solidFill>
              </a:rPr>
              <a:t> </a:t>
            </a:r>
            <a:r>
              <a:rPr lang="en-US" sz="3600" b="1" dirty="0">
                <a:solidFill>
                  <a:schemeClr val="accent5">
                    <a:lumMod val="75000"/>
                  </a:schemeClr>
                </a:solidFill>
              </a:rPr>
              <a:t>start, </a:t>
            </a:r>
            <a:r>
              <a:rPr lang="en-US" sz="3600" b="1" dirty="0" err="1">
                <a:solidFill>
                  <a:schemeClr val="accent5">
                    <a:lumMod val="75000"/>
                  </a:schemeClr>
                </a:solidFill>
              </a:rPr>
              <a:t>int</a:t>
            </a:r>
            <a:r>
              <a:rPr lang="en-US" sz="3600" b="1" dirty="0">
                <a:solidFill>
                  <a:schemeClr val="accent5">
                    <a:lumMod val="75000"/>
                  </a:schemeClr>
                </a:solidFill>
              </a:rPr>
              <a:t> </a:t>
            </a:r>
            <a:r>
              <a:rPr lang="en-US" sz="3600" b="1" dirty="0" smtClean="0">
                <a:solidFill>
                  <a:schemeClr val="accent5">
                    <a:lumMod val="75000"/>
                  </a:schemeClr>
                </a:solidFill>
              </a:rPr>
              <a:t>length)</a:t>
            </a:r>
            <a:endParaRPr lang="en-US" sz="3600" b="1" dirty="0">
              <a:solidFill>
                <a:schemeClr val="accent5">
                  <a:lumMod val="75000"/>
                </a:schemeClr>
              </a:solidFill>
            </a:endParaRPr>
          </a:p>
        </p:txBody>
      </p:sp>
      <p:sp>
        <p:nvSpPr>
          <p:cNvPr id="13" name="Rectangle 12"/>
          <p:cNvSpPr/>
          <p:nvPr/>
        </p:nvSpPr>
        <p:spPr>
          <a:xfrm>
            <a:off x="3165458" y="694804"/>
            <a:ext cx="2839239" cy="923330"/>
          </a:xfrm>
          <a:prstGeom prst="rect">
            <a:avLst/>
          </a:prstGeom>
          <a:noFill/>
        </p:spPr>
        <p:txBody>
          <a:bodyPr wrap="none" lIns="91440" tIns="45720" rIns="91440" bIns="45720">
            <a:spAutoFit/>
          </a:bodyPr>
          <a:lstStyle/>
          <a:p>
            <a:pPr algn="ctr"/>
            <a:r>
              <a:rPr lang="en-US" sz="5400" dirty="0" smtClean="0">
                <a:ln w="0"/>
                <a:solidFill>
                  <a:schemeClr val="accent1"/>
                </a:solidFill>
                <a:effectLst>
                  <a:outerShdw blurRad="38100" dist="25400" dir="5400000" algn="ctr" rotWithShape="0">
                    <a:srgbClr val="6E747A">
                      <a:alpha val="43000"/>
                    </a:srgbClr>
                  </a:outerShdw>
                </a:effectLst>
              </a:rPr>
              <a:t>Methods</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4" name="Rectangle 13"/>
          <p:cNvSpPr/>
          <p:nvPr/>
        </p:nvSpPr>
        <p:spPr>
          <a:xfrm>
            <a:off x="5960902" y="1890482"/>
            <a:ext cx="2282997" cy="584775"/>
          </a:xfrm>
          <a:prstGeom prst="rect">
            <a:avLst/>
          </a:prstGeom>
        </p:spPr>
        <p:txBody>
          <a:bodyPr wrap="none">
            <a:spAutoFit/>
          </a:bodyPr>
          <a:lstStyle/>
          <a:p>
            <a:r>
              <a:rPr lang="en-US" sz="3200" dirty="0" err="1" smtClean="0">
                <a:latin typeface="Bodoni MT Black" panose="02070A03080606020203" pitchFamily="18" charset="0"/>
              </a:rPr>
              <a:t>SelectAll</a:t>
            </a:r>
            <a:r>
              <a:rPr lang="en-US" sz="3200" dirty="0" smtClean="0">
                <a:latin typeface="Bodoni MT Black" panose="02070A03080606020203" pitchFamily="18" charset="0"/>
              </a:rPr>
              <a:t>()</a:t>
            </a:r>
            <a:endParaRPr lang="en-US" sz="3200" dirty="0">
              <a:latin typeface="Bodoni MT Black" panose="02070A03080606020203" pitchFamily="18" charset="0"/>
            </a:endParaRPr>
          </a:p>
        </p:txBody>
      </p:sp>
      <p:sp>
        <p:nvSpPr>
          <p:cNvPr id="15" name="Down Arrow 14"/>
          <p:cNvSpPr/>
          <p:nvPr/>
        </p:nvSpPr>
        <p:spPr>
          <a:xfrm>
            <a:off x="850542" y="1721264"/>
            <a:ext cx="457200" cy="80697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4623992"/>
      </p:ext>
    </p:extLst>
  </p:cSld>
  <p:clrMapOvr>
    <a:masterClrMapping/>
  </p:clrMapOvr>
  <p:transition spd="med">
    <p:pul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ComboBox</a:t>
            </a:r>
            <a:r>
              <a:rPr lang="en-US">
                <a:solidFill>
                  <a:schemeClr val="tx2"/>
                </a:solidFill>
              </a:rPr>
              <a:t> - </a:t>
            </a:r>
            <a:r>
              <a:rPr lang="en-US">
                <a:solidFill>
                  <a:srgbClr val="35C9C2"/>
                </a:solidFill>
              </a:rPr>
              <a:t>AddRange</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32</a:t>
            </a:fld>
            <a:endParaRPr lang="en-US" dirty="0"/>
          </a:p>
        </p:txBody>
      </p:sp>
      <p:pic>
        <p:nvPicPr>
          <p:cNvPr id="13" name="Picture 12"/>
          <p:cNvPicPr>
            <a:picLocks noChangeAspect="1"/>
          </p:cNvPicPr>
          <p:nvPr/>
        </p:nvPicPr>
        <p:blipFill>
          <a:blip r:embed="rId2"/>
          <a:stretch>
            <a:fillRect/>
          </a:stretch>
        </p:blipFill>
        <p:spPr>
          <a:xfrm>
            <a:off x="3352800" y="903514"/>
            <a:ext cx="2743200" cy="2525486"/>
          </a:xfrm>
          <a:prstGeom prst="rect">
            <a:avLst/>
          </a:prstGeom>
        </p:spPr>
      </p:pic>
      <p:sp>
        <p:nvSpPr>
          <p:cNvPr id="14" name="Rectangle 13"/>
          <p:cNvSpPr/>
          <p:nvPr/>
        </p:nvSpPr>
        <p:spPr>
          <a:xfrm>
            <a:off x="990600" y="3657600"/>
            <a:ext cx="7229878" cy="1477328"/>
          </a:xfrm>
          <a:prstGeom prst="rect">
            <a:avLst/>
          </a:prstGeom>
        </p:spPr>
        <p:txBody>
          <a:bodyPr wrap="square">
            <a:spAutoFit/>
          </a:bodyPr>
          <a:lstStyle/>
          <a:p>
            <a:r>
              <a:rPr lang="en-US" dirty="0">
                <a:solidFill>
                  <a:srgbClr val="0000FF"/>
                </a:solidFill>
                <a:highlight>
                  <a:srgbClr val="FFFFFF"/>
                </a:highlight>
                <a:latin typeface="Consolas" panose="020B0609020204030204" pitchFamily="49" charset="0"/>
              </a:rPr>
              <a:t>private</a:t>
            </a:r>
            <a:r>
              <a:rPr lang="en-US" dirty="0">
                <a:solidFill>
                  <a:srgbClr val="000000"/>
                </a:solidFill>
                <a:highlight>
                  <a:srgbClr val="FFFFFF"/>
                </a:highlight>
                <a:latin typeface="Consolas" panose="020B0609020204030204" pitchFamily="49" charset="0"/>
              </a:rPr>
              <a:t> </a:t>
            </a:r>
            <a:r>
              <a:rPr lang="en-US" dirty="0">
                <a:solidFill>
                  <a:srgbClr val="0000FF"/>
                </a:solidFill>
                <a:highlight>
                  <a:srgbClr val="FFFFFF"/>
                </a:highlight>
                <a:latin typeface="Consolas" panose="020B0609020204030204" pitchFamily="49" charset="0"/>
              </a:rPr>
              <a:t>void</a:t>
            </a:r>
            <a:r>
              <a:rPr lang="en-US" dirty="0">
                <a:solidFill>
                  <a:srgbClr val="000000"/>
                </a:solidFill>
                <a:highlight>
                  <a:srgbClr val="FFFFFF"/>
                </a:highlight>
                <a:latin typeface="Consolas" panose="020B0609020204030204" pitchFamily="49" charset="0"/>
              </a:rPr>
              <a:t> </a:t>
            </a:r>
            <a:r>
              <a:rPr lang="en-US" dirty="0" err="1" smtClean="0">
                <a:solidFill>
                  <a:srgbClr val="000000"/>
                </a:solidFill>
                <a:highlight>
                  <a:srgbClr val="FFFFFF"/>
                </a:highlight>
                <a:latin typeface="Consolas" panose="020B0609020204030204" pitchFamily="49" charset="0"/>
              </a:rPr>
              <a:t>Frm_Drive_Load</a:t>
            </a:r>
            <a:r>
              <a:rPr lang="en-US" dirty="0" smtClean="0">
                <a:solidFill>
                  <a:srgbClr val="000000"/>
                </a:solidFill>
                <a:highlight>
                  <a:srgbClr val="FFFFFF"/>
                </a:highlight>
                <a:latin typeface="Consolas" panose="020B0609020204030204" pitchFamily="49" charset="0"/>
              </a:rPr>
              <a:t>(</a:t>
            </a:r>
            <a:r>
              <a:rPr lang="en-US" dirty="0" smtClean="0">
                <a:solidFill>
                  <a:srgbClr val="0000FF"/>
                </a:solidFill>
                <a:highlight>
                  <a:srgbClr val="FFFFFF"/>
                </a:highlight>
                <a:latin typeface="Consolas" panose="020B0609020204030204" pitchFamily="49" charset="0"/>
              </a:rPr>
              <a:t>object</a:t>
            </a:r>
            <a:r>
              <a:rPr lang="en-US" dirty="0" smtClean="0">
                <a:solidFill>
                  <a:srgbClr val="000000"/>
                </a:solidFill>
                <a:highlight>
                  <a:srgbClr val="FFFFFF"/>
                </a:highlight>
                <a:latin typeface="Consolas" panose="020B0609020204030204" pitchFamily="49" charset="0"/>
              </a:rPr>
              <a:t> </a:t>
            </a:r>
            <a:r>
              <a:rPr lang="en-US" dirty="0">
                <a:solidFill>
                  <a:srgbClr val="000000"/>
                </a:solidFill>
                <a:highlight>
                  <a:srgbClr val="FFFFFF"/>
                </a:highlight>
                <a:latin typeface="Consolas" panose="020B0609020204030204" pitchFamily="49" charset="0"/>
              </a:rPr>
              <a:t>sender, </a:t>
            </a:r>
            <a:r>
              <a:rPr lang="en-US" dirty="0" err="1">
                <a:solidFill>
                  <a:srgbClr val="2B91AF"/>
                </a:solidFill>
                <a:highlight>
                  <a:srgbClr val="FFFFFF"/>
                </a:highlight>
                <a:latin typeface="Consolas" panose="020B0609020204030204" pitchFamily="49" charset="0"/>
              </a:rPr>
              <a:t>EventArgs</a:t>
            </a:r>
            <a:r>
              <a:rPr lang="en-US" dirty="0">
                <a:solidFill>
                  <a:srgbClr val="000000"/>
                </a:solidFill>
                <a:highlight>
                  <a:srgbClr val="FFFFFF"/>
                </a:highlight>
                <a:latin typeface="Consolas" panose="020B0609020204030204" pitchFamily="49" charset="0"/>
              </a:rPr>
              <a:t> e)</a:t>
            </a:r>
          </a:p>
          <a:p>
            <a:r>
              <a:rPr lang="en-US" dirty="0">
                <a:solidFill>
                  <a:srgbClr val="000000"/>
                </a:solidFill>
                <a:highlight>
                  <a:srgbClr val="FFFFFF"/>
                </a:highlight>
                <a:latin typeface="Consolas" panose="020B0609020204030204" pitchFamily="49" charset="0"/>
              </a:rPr>
              <a:t> </a:t>
            </a:r>
            <a:r>
              <a:rPr lang="en-US" dirty="0" smtClean="0">
                <a:solidFill>
                  <a:srgbClr val="000000"/>
                </a:solidFill>
                <a:highlight>
                  <a:srgbClr val="FFFFFF"/>
                </a:highlight>
                <a:latin typeface="Consolas" panose="020B0609020204030204" pitchFamily="49" charset="0"/>
              </a:rPr>
              <a:t>{</a:t>
            </a:r>
            <a:endParaRPr lang="en-US" dirty="0">
              <a:solidFill>
                <a:srgbClr val="000000"/>
              </a:solidFill>
              <a:highlight>
                <a:srgbClr val="FFFFFF"/>
              </a:highlight>
              <a:latin typeface="Consolas" panose="020B0609020204030204" pitchFamily="49" charset="0"/>
            </a:endParaRPr>
          </a:p>
          <a:p>
            <a:r>
              <a:rPr lang="en-US" dirty="0">
                <a:solidFill>
                  <a:srgbClr val="0000FF"/>
                </a:solidFill>
                <a:highlight>
                  <a:srgbClr val="FFFFFF"/>
                </a:highlight>
                <a:latin typeface="Consolas" panose="020B0609020204030204" pitchFamily="49" charset="0"/>
              </a:rPr>
              <a:t> </a:t>
            </a:r>
            <a:r>
              <a:rPr lang="en-US" dirty="0" smtClean="0">
                <a:solidFill>
                  <a:srgbClr val="0000FF"/>
                </a:solidFill>
                <a:highlight>
                  <a:srgbClr val="FFFFFF"/>
                </a:highlight>
                <a:latin typeface="Consolas" panose="020B0609020204030204" pitchFamily="49" charset="0"/>
              </a:rPr>
              <a:t>  string</a:t>
            </a:r>
            <a:r>
              <a:rPr lang="en-US" dirty="0">
                <a:solidFill>
                  <a:srgbClr val="000000"/>
                </a:solidFill>
                <a:highlight>
                  <a:srgbClr val="FFFFFF"/>
                </a:highlight>
                <a:latin typeface="Consolas" panose="020B0609020204030204" pitchFamily="49" charset="0"/>
              </a:rPr>
              <a:t>[] </a:t>
            </a:r>
            <a:r>
              <a:rPr lang="en-US" dirty="0" err="1">
                <a:solidFill>
                  <a:srgbClr val="000000"/>
                </a:solidFill>
                <a:highlight>
                  <a:srgbClr val="FFFFFF"/>
                </a:highlight>
                <a:latin typeface="Consolas" panose="020B0609020204030204" pitchFamily="49" charset="0"/>
              </a:rPr>
              <a:t>MangDrive</a:t>
            </a:r>
            <a:r>
              <a:rPr lang="en-US" dirty="0">
                <a:solidFill>
                  <a:srgbClr val="000000"/>
                </a:solidFill>
                <a:highlight>
                  <a:srgbClr val="FFFFFF"/>
                </a:highlight>
                <a:latin typeface="Consolas" panose="020B0609020204030204" pitchFamily="49" charset="0"/>
              </a:rPr>
              <a:t> = </a:t>
            </a:r>
            <a:r>
              <a:rPr lang="en-US" dirty="0" err="1">
                <a:solidFill>
                  <a:srgbClr val="2B91AF"/>
                </a:solidFill>
                <a:highlight>
                  <a:srgbClr val="FFFFFF"/>
                </a:highlight>
                <a:latin typeface="Consolas" panose="020B0609020204030204" pitchFamily="49" charset="0"/>
              </a:rPr>
              <a:t>Directory</a:t>
            </a:r>
            <a:r>
              <a:rPr lang="en-US" dirty="0" err="1">
                <a:solidFill>
                  <a:srgbClr val="000000"/>
                </a:solidFill>
                <a:highlight>
                  <a:srgbClr val="FFFFFF"/>
                </a:highlight>
                <a:latin typeface="Consolas" panose="020B0609020204030204" pitchFamily="49" charset="0"/>
              </a:rPr>
              <a:t>.GetLogicalDrives</a:t>
            </a:r>
            <a:r>
              <a:rPr lang="en-US" dirty="0">
                <a:solidFill>
                  <a:srgbClr val="000000"/>
                </a:solidFill>
                <a:highlight>
                  <a:srgbClr val="FFFFFF"/>
                </a:highlight>
                <a:latin typeface="Consolas" panose="020B0609020204030204" pitchFamily="49" charset="0"/>
              </a:rPr>
              <a:t>();</a:t>
            </a:r>
          </a:p>
          <a:p>
            <a:r>
              <a:rPr lang="en-US" dirty="0" smtClean="0">
                <a:solidFill>
                  <a:srgbClr val="000000"/>
                </a:solidFill>
                <a:highlight>
                  <a:srgbClr val="FFFFFF"/>
                </a:highlight>
                <a:latin typeface="Consolas" panose="020B0609020204030204" pitchFamily="49" charset="0"/>
              </a:rPr>
              <a:t>   </a:t>
            </a:r>
            <a:r>
              <a:rPr lang="en-US" dirty="0" err="1" smtClean="0">
                <a:solidFill>
                  <a:srgbClr val="000000"/>
                </a:solidFill>
                <a:highlight>
                  <a:srgbClr val="FFFFFF"/>
                </a:highlight>
                <a:latin typeface="Consolas" panose="020B0609020204030204" pitchFamily="49" charset="0"/>
              </a:rPr>
              <a:t>cmbDrives.Items.</a:t>
            </a:r>
            <a:r>
              <a:rPr lang="en-US" b="1" dirty="0" err="1" smtClean="0">
                <a:solidFill>
                  <a:srgbClr val="000000"/>
                </a:solidFill>
                <a:highlight>
                  <a:srgbClr val="FFFFFF"/>
                </a:highlight>
                <a:latin typeface="Consolas" panose="020B0609020204030204" pitchFamily="49" charset="0"/>
              </a:rPr>
              <a:t>AddRange</a:t>
            </a:r>
            <a:r>
              <a:rPr lang="en-US" dirty="0" smtClean="0">
                <a:solidFill>
                  <a:srgbClr val="000000"/>
                </a:solidFill>
                <a:highlight>
                  <a:srgbClr val="FFFFFF"/>
                </a:highlight>
                <a:latin typeface="Consolas" panose="020B0609020204030204" pitchFamily="49" charset="0"/>
              </a:rPr>
              <a:t>(</a:t>
            </a:r>
            <a:r>
              <a:rPr lang="en-US" dirty="0" err="1" smtClean="0">
                <a:solidFill>
                  <a:srgbClr val="000000"/>
                </a:solidFill>
                <a:highlight>
                  <a:srgbClr val="FFFFFF"/>
                </a:highlight>
                <a:latin typeface="Consolas" panose="020B0609020204030204" pitchFamily="49" charset="0"/>
              </a:rPr>
              <a:t>MangDrive</a:t>
            </a:r>
            <a:r>
              <a:rPr lang="en-US" dirty="0">
                <a:solidFill>
                  <a:srgbClr val="000000"/>
                </a:solidFill>
                <a:highlight>
                  <a:srgbClr val="FFFFFF"/>
                </a:highlight>
                <a:latin typeface="Consolas" panose="020B0609020204030204" pitchFamily="49" charset="0"/>
              </a:rPr>
              <a:t>);</a:t>
            </a:r>
          </a:p>
          <a:p>
            <a:r>
              <a:rPr lang="en-US" dirty="0">
                <a:solidFill>
                  <a:srgbClr val="000000"/>
                </a:solidFill>
                <a:highlight>
                  <a:srgbClr val="FFFFFF"/>
                </a:highlight>
                <a:latin typeface="Consolas" panose="020B0609020204030204" pitchFamily="49" charset="0"/>
              </a:rPr>
              <a:t> </a:t>
            </a:r>
            <a:r>
              <a:rPr lang="en-US" dirty="0" smtClean="0">
                <a:solidFill>
                  <a:srgbClr val="000000"/>
                </a:solidFill>
                <a:highlight>
                  <a:srgbClr val="FFFFFF"/>
                </a:highlight>
                <a:latin typeface="Consolas" panose="020B0609020204030204" pitchFamily="49" charset="0"/>
              </a:rPr>
              <a:t>}</a:t>
            </a:r>
            <a:endParaRPr lang="en-US" dirty="0"/>
          </a:p>
        </p:txBody>
      </p:sp>
    </p:spTree>
    <p:extLst>
      <p:ext uri="{BB962C8B-B14F-4D97-AF65-F5344CB8AC3E}">
        <p14:creationId xmlns:p14="http://schemas.microsoft.com/office/powerpoint/2010/main" val="75024037"/>
      </p:ext>
    </p:extLst>
  </p:cSld>
  <p:clrMapOvr>
    <a:masterClrMapping/>
  </p:clrMapOvr>
  <p:transition spd="med">
    <p:pull/>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a:solidFill>
                  <a:srgbClr val="FF0000"/>
                </a:solidFill>
              </a:rPr>
              <a:t>4</a:t>
            </a:r>
            <a:r>
              <a:rPr lang="en-US" smtClean="0">
                <a:solidFill>
                  <a:srgbClr val="FF0000"/>
                </a:solidFill>
              </a:rPr>
              <a:t>. ComboBox -</a:t>
            </a:r>
            <a:r>
              <a:rPr lang="en-US" smtClean="0">
                <a:solidFill>
                  <a:schemeClr val="tx2"/>
                </a:solidFill>
              </a:rPr>
              <a:t> </a:t>
            </a:r>
            <a:r>
              <a:rPr lang="en-US">
                <a:solidFill>
                  <a:schemeClr val="tx2"/>
                </a:solidFill>
              </a:rPr>
              <a:t>Sự kiện</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33</a:t>
            </a:fld>
            <a:endParaRPr lang="en-US" dirty="0"/>
          </a:p>
        </p:txBody>
      </p:sp>
      <p:pic>
        <p:nvPicPr>
          <p:cNvPr id="4" name="Picture 3"/>
          <p:cNvPicPr>
            <a:picLocks noChangeAspect="1"/>
          </p:cNvPicPr>
          <p:nvPr/>
        </p:nvPicPr>
        <p:blipFill>
          <a:blip r:embed="rId2"/>
          <a:stretch>
            <a:fillRect/>
          </a:stretch>
        </p:blipFill>
        <p:spPr>
          <a:xfrm>
            <a:off x="3048000" y="1668279"/>
            <a:ext cx="2838450" cy="1514475"/>
          </a:xfrm>
          <a:prstGeom prst="rect">
            <a:avLst/>
          </a:prstGeom>
        </p:spPr>
      </p:pic>
      <p:sp>
        <p:nvSpPr>
          <p:cNvPr id="6" name="Rectangle 2"/>
          <p:cNvSpPr txBox="1">
            <a:spLocks noChangeArrowheads="1"/>
          </p:cNvSpPr>
          <p:nvPr/>
        </p:nvSpPr>
        <p:spPr bwMode="white">
          <a:xfrm>
            <a:off x="228600" y="1721307"/>
            <a:ext cx="22098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kern="1200">
                <a:solidFill>
                  <a:schemeClr val="tx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anose="020B0604030504040204" pitchFamily="34" charset="0"/>
              </a:defRPr>
            </a:lvl2pPr>
            <a:lvl3pPr algn="ctr" rtl="0" eaLnBrk="1" fontAlgn="base" hangingPunct="1">
              <a:spcBef>
                <a:spcPct val="0"/>
              </a:spcBef>
              <a:spcAft>
                <a:spcPct val="0"/>
              </a:spcAft>
              <a:defRPr sz="3200" b="1">
                <a:solidFill>
                  <a:schemeClr val="bg1"/>
                </a:solidFill>
                <a:latin typeface="Verdana" panose="020B0604030504040204" pitchFamily="34" charset="0"/>
              </a:defRPr>
            </a:lvl3pPr>
            <a:lvl4pPr algn="ctr" rtl="0" eaLnBrk="1" fontAlgn="base" hangingPunct="1">
              <a:spcBef>
                <a:spcPct val="0"/>
              </a:spcBef>
              <a:spcAft>
                <a:spcPct val="0"/>
              </a:spcAft>
              <a:defRPr sz="3200" b="1">
                <a:solidFill>
                  <a:schemeClr val="bg1"/>
                </a:solidFill>
                <a:latin typeface="Verdana" panose="020B0604030504040204" pitchFamily="34" charset="0"/>
              </a:defRPr>
            </a:lvl4pPr>
            <a:lvl5pPr algn="ctr" rtl="0" eaLnBrk="1" fontAlgn="base" hangingPunct="1">
              <a:spcBef>
                <a:spcPct val="0"/>
              </a:spcBef>
              <a:spcAft>
                <a:spcPct val="0"/>
              </a:spcAft>
              <a:defRPr sz="3200" b="1">
                <a:solidFill>
                  <a:schemeClr val="bg1"/>
                </a:solidFill>
                <a:latin typeface="Verdana" panose="020B0604030504040204" pitchFamily="34" charset="0"/>
              </a:defRPr>
            </a:lvl5pPr>
            <a:lvl6pPr marL="457200" algn="ctr" rtl="0" eaLnBrk="1" fontAlgn="base" hangingPunct="1">
              <a:spcBef>
                <a:spcPct val="0"/>
              </a:spcBef>
              <a:spcAft>
                <a:spcPct val="0"/>
              </a:spcAft>
              <a:defRPr sz="3200" b="1">
                <a:solidFill>
                  <a:schemeClr val="bg1"/>
                </a:solidFill>
                <a:latin typeface="Verdana" panose="020B0604030504040204" pitchFamily="34" charset="0"/>
              </a:defRPr>
            </a:lvl6pPr>
            <a:lvl7pPr marL="914400" algn="ctr" rtl="0" eaLnBrk="1" fontAlgn="base" hangingPunct="1">
              <a:spcBef>
                <a:spcPct val="0"/>
              </a:spcBef>
              <a:spcAft>
                <a:spcPct val="0"/>
              </a:spcAft>
              <a:defRPr sz="3200" b="1">
                <a:solidFill>
                  <a:schemeClr val="bg1"/>
                </a:solidFill>
                <a:latin typeface="Verdana" panose="020B0604030504040204" pitchFamily="34" charset="0"/>
              </a:defRPr>
            </a:lvl7pPr>
            <a:lvl8pPr marL="1371600" algn="ctr" rtl="0" eaLnBrk="1" fontAlgn="base" hangingPunct="1">
              <a:spcBef>
                <a:spcPct val="0"/>
              </a:spcBef>
              <a:spcAft>
                <a:spcPct val="0"/>
              </a:spcAft>
              <a:defRPr sz="3200" b="1">
                <a:solidFill>
                  <a:schemeClr val="bg1"/>
                </a:solidFill>
                <a:latin typeface="Verdana" panose="020B0604030504040204" pitchFamily="34" charset="0"/>
              </a:defRPr>
            </a:lvl8pPr>
            <a:lvl9pPr marL="1828800" algn="ctr" rtl="0" eaLnBrk="1" fontAlgn="base" hangingPunct="1">
              <a:spcBef>
                <a:spcPct val="0"/>
              </a:spcBef>
              <a:spcAft>
                <a:spcPct val="0"/>
              </a:spcAft>
              <a:defRPr sz="3200" b="1">
                <a:solidFill>
                  <a:schemeClr val="bg1"/>
                </a:solidFill>
                <a:latin typeface="Verdana" panose="020B0604030504040204" pitchFamily="34" charset="0"/>
              </a:defRPr>
            </a:lvl9pPr>
          </a:lstStyle>
          <a:p>
            <a:pPr algn="l" eaLnBrk="0" hangingPunct="0"/>
            <a:r>
              <a:rPr lang="en-US" dirty="0" err="1" smtClean="0">
                <a:solidFill>
                  <a:schemeClr val="accent4">
                    <a:lumMod val="20000"/>
                    <a:lumOff val="80000"/>
                  </a:schemeClr>
                </a:solidFill>
                <a:latin typeface="Bernard MT Condensed" panose="02050806060905020404" pitchFamily="18" charset="0"/>
              </a:rPr>
              <a:t>MouseClick</a:t>
            </a:r>
            <a:endParaRPr lang="en-US" dirty="0">
              <a:solidFill>
                <a:schemeClr val="accent4">
                  <a:lumMod val="20000"/>
                  <a:lumOff val="80000"/>
                </a:schemeClr>
              </a:solidFill>
              <a:latin typeface="Bernard MT Condensed" panose="02050806060905020404" pitchFamily="18" charset="0"/>
            </a:endParaRPr>
          </a:p>
        </p:txBody>
      </p:sp>
      <p:sp>
        <p:nvSpPr>
          <p:cNvPr id="7" name="Rectangle 6"/>
          <p:cNvSpPr/>
          <p:nvPr/>
        </p:nvSpPr>
        <p:spPr>
          <a:xfrm>
            <a:off x="0" y="2937858"/>
            <a:ext cx="3080074" cy="707886"/>
          </a:xfrm>
          <a:prstGeom prst="rect">
            <a:avLst/>
          </a:prstGeom>
        </p:spPr>
        <p:txBody>
          <a:bodyPr wrap="none">
            <a:spAutoFit/>
          </a:bodyPr>
          <a:lstStyle/>
          <a:p>
            <a:r>
              <a:rPr lang="en-US" sz="4000" b="1" dirty="0" err="1" smtClean="0">
                <a:ln w="0"/>
                <a:solidFill>
                  <a:srgbClr val="FFC000"/>
                </a:solidFill>
                <a:effectLst>
                  <a:outerShdw blurRad="38100" dist="25400" dir="5400000" algn="ctr" rotWithShape="0">
                    <a:srgbClr val="6E747A">
                      <a:alpha val="43000"/>
                    </a:srgbClr>
                  </a:outerShdw>
                </a:effectLst>
              </a:rPr>
              <a:t>TextChange</a:t>
            </a:r>
            <a:endParaRPr lang="en-US" sz="4000" b="1" dirty="0">
              <a:ln w="0"/>
              <a:solidFill>
                <a:srgbClr val="FFC000"/>
              </a:solidFill>
              <a:effectLst>
                <a:outerShdw blurRad="38100" dist="25400" dir="5400000" algn="ctr" rotWithShape="0">
                  <a:srgbClr val="6E747A">
                    <a:alpha val="43000"/>
                  </a:srgbClr>
                </a:outerShdw>
              </a:effectLst>
            </a:endParaRPr>
          </a:p>
        </p:txBody>
      </p:sp>
      <p:sp>
        <p:nvSpPr>
          <p:cNvPr id="8" name="Rectangle 7"/>
          <p:cNvSpPr/>
          <p:nvPr/>
        </p:nvSpPr>
        <p:spPr>
          <a:xfrm>
            <a:off x="1087966" y="4018884"/>
            <a:ext cx="7378943" cy="923330"/>
          </a:xfrm>
          <a:prstGeom prst="rect">
            <a:avLst/>
          </a:prstGeom>
        </p:spPr>
        <p:txBody>
          <a:bodyPr wrap="none">
            <a:spAutoFit/>
          </a:bodyPr>
          <a:lstStyle/>
          <a:p>
            <a:r>
              <a:rPr lang="en-US" sz="5400" b="1" dirty="0" err="1">
                <a:ln w="0"/>
                <a:solidFill>
                  <a:schemeClr val="accent1"/>
                </a:solidFill>
                <a:effectLst>
                  <a:outerShdw blurRad="38100" dist="25400" dir="5400000" algn="ctr" rotWithShape="0">
                    <a:srgbClr val="6E747A">
                      <a:alpha val="43000"/>
                    </a:srgbClr>
                  </a:outerShdw>
                </a:effectLst>
              </a:rPr>
              <a:t>SelectedIndexChange</a:t>
            </a:r>
            <a:endParaRPr lang="en-US" sz="5400" b="1" dirty="0">
              <a:ln w="0"/>
              <a:solidFill>
                <a:schemeClr val="accent1"/>
              </a:solidFill>
              <a:effectLst>
                <a:outerShdw blurRad="38100" dist="25400" dir="5400000" algn="ctr" rotWithShape="0">
                  <a:srgbClr val="6E747A">
                    <a:alpha val="43000"/>
                  </a:srgbClr>
                </a:outerShdw>
              </a:effectLst>
            </a:endParaRPr>
          </a:p>
        </p:txBody>
      </p:sp>
      <p:sp>
        <p:nvSpPr>
          <p:cNvPr id="9" name="Rectangle 8"/>
          <p:cNvSpPr/>
          <p:nvPr/>
        </p:nvSpPr>
        <p:spPr>
          <a:xfrm>
            <a:off x="3434762" y="694804"/>
            <a:ext cx="2300630" cy="923330"/>
          </a:xfrm>
          <a:prstGeom prst="rect">
            <a:avLst/>
          </a:prstGeom>
          <a:noFill/>
        </p:spPr>
        <p:txBody>
          <a:bodyPr wrap="none" lIns="91440" tIns="45720" rIns="91440" bIns="45720">
            <a:spAutoFit/>
          </a:bodyPr>
          <a:lstStyle/>
          <a:p>
            <a:pPr algn="ctr"/>
            <a:r>
              <a:rPr lang="en-US" sz="5400" dirty="0" smtClean="0">
                <a:ln w="0"/>
                <a:solidFill>
                  <a:schemeClr val="accent1"/>
                </a:solidFill>
                <a:effectLst>
                  <a:outerShdw blurRad="38100" dist="25400" dir="5400000" algn="ctr" rotWithShape="0">
                    <a:srgbClr val="6E747A">
                      <a:alpha val="43000"/>
                    </a:srgbClr>
                  </a:outerShdw>
                </a:effectLst>
              </a:rPr>
              <a:t>Events</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0" name="Rectangle 9"/>
          <p:cNvSpPr/>
          <p:nvPr/>
        </p:nvSpPr>
        <p:spPr>
          <a:xfrm>
            <a:off x="5960902" y="1890482"/>
            <a:ext cx="2056140" cy="584775"/>
          </a:xfrm>
          <a:prstGeom prst="rect">
            <a:avLst/>
          </a:prstGeom>
        </p:spPr>
        <p:txBody>
          <a:bodyPr wrap="none">
            <a:spAutoFit/>
          </a:bodyPr>
          <a:lstStyle/>
          <a:p>
            <a:r>
              <a:rPr lang="en-US" sz="3200" dirty="0" err="1" smtClean="0">
                <a:latin typeface="Bodoni MT Black" panose="02070A03080606020203" pitchFamily="18" charset="0"/>
              </a:rPr>
              <a:t>Keypress</a:t>
            </a:r>
            <a:endParaRPr lang="en-US" sz="3200" dirty="0">
              <a:latin typeface="Bodoni MT Black" panose="02070A03080606020203" pitchFamily="18" charset="0"/>
            </a:endParaRPr>
          </a:p>
        </p:txBody>
      </p:sp>
      <p:sp>
        <p:nvSpPr>
          <p:cNvPr id="11" name="Rectangle 10"/>
          <p:cNvSpPr/>
          <p:nvPr/>
        </p:nvSpPr>
        <p:spPr>
          <a:xfrm>
            <a:off x="6225397" y="2828811"/>
            <a:ext cx="2751074" cy="707886"/>
          </a:xfrm>
          <a:prstGeom prst="rect">
            <a:avLst/>
          </a:prstGeom>
        </p:spPr>
        <p:txBody>
          <a:bodyPr wrap="none">
            <a:spAutoFit/>
          </a:bodyPr>
          <a:lstStyle/>
          <a:p>
            <a:r>
              <a:rPr lang="en-US" sz="4000" dirty="0" err="1" smtClean="0">
                <a:solidFill>
                  <a:schemeClr val="accent2">
                    <a:lumMod val="75000"/>
                  </a:schemeClr>
                </a:solidFill>
              </a:rPr>
              <a:t>DropDown</a:t>
            </a:r>
            <a:r>
              <a:rPr lang="en-US" sz="4000" dirty="0" smtClean="0">
                <a:solidFill>
                  <a:schemeClr val="accent2">
                    <a:lumMod val="75000"/>
                  </a:schemeClr>
                </a:solidFill>
              </a:rPr>
              <a:t> </a:t>
            </a:r>
            <a:endParaRPr lang="en-US" sz="4000" dirty="0">
              <a:solidFill>
                <a:schemeClr val="accent2">
                  <a:lumMod val="75000"/>
                </a:schemeClr>
              </a:solidFill>
            </a:endParaRPr>
          </a:p>
        </p:txBody>
      </p:sp>
      <p:sp>
        <p:nvSpPr>
          <p:cNvPr id="12" name="Lightning Bolt 11"/>
          <p:cNvSpPr/>
          <p:nvPr/>
        </p:nvSpPr>
        <p:spPr>
          <a:xfrm rot="1162223">
            <a:off x="3810000" y="3182754"/>
            <a:ext cx="1219200" cy="836130"/>
          </a:xfrm>
          <a:prstGeom prst="lightningBol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2122684"/>
      </p:ext>
    </p:extLst>
  </p:cSld>
  <p:clrMapOvr>
    <a:masterClrMapping/>
  </p:clrMapOvr>
  <p:transition spd="med">
    <p:pull/>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sz="2800">
                <a:solidFill>
                  <a:srgbClr val="FF0000"/>
                </a:solidFill>
              </a:rPr>
              <a:t>4</a:t>
            </a:r>
            <a:r>
              <a:rPr lang="en-US" sz="2800" smtClean="0">
                <a:solidFill>
                  <a:srgbClr val="FF0000"/>
                </a:solidFill>
              </a:rPr>
              <a:t>. ComboBox-</a:t>
            </a:r>
            <a:r>
              <a:rPr lang="en-US" sz="2800" smtClean="0">
                <a:ln w="0"/>
                <a:solidFill>
                  <a:schemeClr val="accent1"/>
                </a:solidFill>
                <a:effectLst>
                  <a:outerShdw blurRad="38100" dist="25400" dir="5400000" algn="ctr" rotWithShape="0">
                    <a:srgbClr val="6E747A">
                      <a:alpha val="43000"/>
                    </a:srgbClr>
                  </a:outerShdw>
                </a:effectLst>
              </a:rPr>
              <a:t>SelectedIndexChange</a:t>
            </a:r>
            <a:endParaRPr lang="en-US" sz="2800"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34</a:t>
            </a:fld>
            <a:endParaRPr lang="en-US" dirty="0"/>
          </a:p>
        </p:txBody>
      </p:sp>
      <p:pic>
        <p:nvPicPr>
          <p:cNvPr id="4" name="Picture 3"/>
          <p:cNvPicPr>
            <a:picLocks noChangeAspect="1"/>
          </p:cNvPicPr>
          <p:nvPr/>
        </p:nvPicPr>
        <p:blipFill>
          <a:blip r:embed="rId2"/>
          <a:stretch>
            <a:fillRect/>
          </a:stretch>
        </p:blipFill>
        <p:spPr>
          <a:xfrm>
            <a:off x="115081" y="1365965"/>
            <a:ext cx="3505200" cy="2133600"/>
          </a:xfrm>
          <a:prstGeom prst="rect">
            <a:avLst/>
          </a:prstGeom>
        </p:spPr>
      </p:pic>
      <p:sp>
        <p:nvSpPr>
          <p:cNvPr id="6" name="Rectangle 5"/>
          <p:cNvSpPr/>
          <p:nvPr/>
        </p:nvSpPr>
        <p:spPr>
          <a:xfrm>
            <a:off x="3783106" y="1401824"/>
            <a:ext cx="5307106" cy="5153142"/>
          </a:xfrm>
          <a:prstGeom prst="rect">
            <a:avLst/>
          </a:prstGeom>
        </p:spPr>
        <p:txBody>
          <a:bodyPr wrap="square">
            <a:spAutoFit/>
          </a:bodyPr>
          <a:lstStyle/>
          <a:p>
            <a:pPr>
              <a:lnSpc>
                <a:spcPct val="107000"/>
              </a:lnSpc>
              <a:spcAft>
                <a:spcPts val="0"/>
              </a:spcAft>
            </a:pPr>
            <a:r>
              <a:rPr lang="en-US" sz="1400" dirty="0" smtClean="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private</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void</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err="1"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Cmb_NgoaiTe_SelectedIndexChanged</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r>
              <a:rPr lang="en-US" sz="1400" dirty="0" smtClean="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object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sender, </a:t>
            </a:r>
            <a:r>
              <a:rPr lang="en-US" sz="1400" dirty="0" err="1">
                <a:solidFill>
                  <a:srgbClr val="2B91A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EventArgs</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e</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smtClean="0">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smtClean="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string</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err="1">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ngoaite</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err="1"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ngoaite</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err="1">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Cmb_NgoaiTe.SelectedItem.ToString</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().Substring(0,3);</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smtClean="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switch</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r>
              <a:rPr lang="en-US" sz="1400" dirty="0" err="1">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ngoaite</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case</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"AUD</a:t>
            </a:r>
            <a:r>
              <a:rPr lang="en-US" sz="1400" dirty="0" smtClean="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err="1"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Txt_TyGia.Text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"16,482"</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break</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smtClean="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case</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"CAD</a:t>
            </a:r>
            <a:r>
              <a:rPr lang="en-US" sz="1400" dirty="0" smtClean="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err="1"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Txt_TyGia.Text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"17,466"</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break</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smtClean="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case</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"GBP</a:t>
            </a:r>
            <a:r>
              <a:rPr lang="en-US" sz="1400" dirty="0" smtClean="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err="1"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Txt_TyGia.Text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"34,052"</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break</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smtClean="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case</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"JPY</a:t>
            </a:r>
            <a:r>
              <a:rPr lang="en-US" sz="1400" dirty="0" smtClean="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err="1"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Txt_TyGia.Text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"179.10"</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break</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smtClean="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case</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"SGD</a:t>
            </a:r>
            <a:r>
              <a:rPr lang="en-US" sz="1400" dirty="0" smtClean="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err="1"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Txt_TyGia.Text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"16,276"</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break</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smtClean="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case</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"USD</a:t>
            </a:r>
            <a:r>
              <a:rPr lang="en-US" sz="1400" dirty="0" smtClean="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err="1"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Txt_TyGia.Text</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A31515"/>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"21,845"</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a:solidFill>
                  <a:srgbClr val="0000FF"/>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break</a:t>
            </a: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 }</a:t>
            </a:r>
            <a:endParaRPr lang="en-US" sz="1400" dirty="0" smtClean="0">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400" dirty="0" smtClean="0">
                <a:solidFill>
                  <a:srgbClr val="000000"/>
                </a:solidFill>
                <a:highlight>
                  <a:srgbClr val="FFFFFF"/>
                </a:highlight>
                <a:latin typeface="Consolas" panose="020B0609020204030204" pitchFamily="49"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AutoShape 8"/>
          <p:cNvSpPr>
            <a:spLocks noChangeArrowheads="1"/>
          </p:cNvSpPr>
          <p:nvPr/>
        </p:nvSpPr>
        <p:spPr bwMode="auto">
          <a:xfrm rot="4982534" flipV="1">
            <a:off x="2588774" y="-508493"/>
            <a:ext cx="881122" cy="3539599"/>
          </a:xfrm>
          <a:prstGeom prst="curvedRightArrow">
            <a:avLst>
              <a:gd name="adj1" fmla="val 30368"/>
              <a:gd name="adj2" fmla="val 96994"/>
              <a:gd name="adj3" fmla="val 20319"/>
            </a:avLst>
          </a:prstGeom>
          <a:gradFill rotWithShape="0">
            <a:gsLst>
              <a:gs pos="0">
                <a:srgbClr val="0099FF"/>
              </a:gs>
              <a:gs pos="100000">
                <a:srgbClr val="FFFFFF"/>
              </a:gs>
            </a:gsLst>
            <a:lin ang="5400000" scaled="1"/>
          </a:gradFill>
          <a:ln w="9525">
            <a:solidFill>
              <a:srgbClr val="00CC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000" b="1">
                <a:solidFill>
                  <a:schemeClr val="tx2"/>
                </a:solidFill>
                <a:latin typeface="Times New Roman" panose="02020603050405020304" pitchFamily="18" charset="0"/>
              </a:defRPr>
            </a:lvl1pPr>
            <a:lvl2pPr marL="742950" indent="-285750">
              <a:defRPr sz="2000" b="1">
                <a:solidFill>
                  <a:schemeClr val="tx2"/>
                </a:solidFill>
                <a:latin typeface="Times New Roman" panose="02020603050405020304" pitchFamily="18" charset="0"/>
              </a:defRPr>
            </a:lvl2pPr>
            <a:lvl3pPr marL="1143000" indent="-228600">
              <a:defRPr sz="2000" b="1">
                <a:solidFill>
                  <a:schemeClr val="tx2"/>
                </a:solidFill>
                <a:latin typeface="Times New Roman" panose="02020603050405020304" pitchFamily="18" charset="0"/>
              </a:defRPr>
            </a:lvl3pPr>
            <a:lvl4pPr marL="1600200" indent="-228600">
              <a:defRPr sz="2000" b="1">
                <a:solidFill>
                  <a:schemeClr val="tx2"/>
                </a:solidFill>
                <a:latin typeface="Times New Roman" panose="02020603050405020304" pitchFamily="18" charset="0"/>
              </a:defRPr>
            </a:lvl4pPr>
            <a:lvl5pPr marL="2057400" indent="-228600">
              <a:defRPr sz="2000" b="1">
                <a:solidFill>
                  <a:schemeClr val="tx2"/>
                </a:solidFill>
                <a:latin typeface="Times New Roman" panose="02020603050405020304" pitchFamily="18" charset="0"/>
              </a:defRPr>
            </a:lvl5pPr>
            <a:lvl6pPr marL="2514600" indent="-228600" eaLnBrk="0" fontAlgn="base" hangingPunct="0">
              <a:spcBef>
                <a:spcPct val="0"/>
              </a:spcBef>
              <a:spcAft>
                <a:spcPct val="0"/>
              </a:spcAft>
              <a:defRPr sz="2000" b="1">
                <a:solidFill>
                  <a:schemeClr val="tx2"/>
                </a:solidFill>
                <a:latin typeface="Times New Roman" panose="02020603050405020304" pitchFamily="18" charset="0"/>
              </a:defRPr>
            </a:lvl6pPr>
            <a:lvl7pPr marL="2971800" indent="-228600" eaLnBrk="0" fontAlgn="base" hangingPunct="0">
              <a:spcBef>
                <a:spcPct val="0"/>
              </a:spcBef>
              <a:spcAft>
                <a:spcPct val="0"/>
              </a:spcAft>
              <a:defRPr sz="2000" b="1">
                <a:solidFill>
                  <a:schemeClr val="tx2"/>
                </a:solidFill>
                <a:latin typeface="Times New Roman" panose="02020603050405020304" pitchFamily="18" charset="0"/>
              </a:defRPr>
            </a:lvl7pPr>
            <a:lvl8pPr marL="3429000" indent="-228600" eaLnBrk="0" fontAlgn="base" hangingPunct="0">
              <a:spcBef>
                <a:spcPct val="0"/>
              </a:spcBef>
              <a:spcAft>
                <a:spcPct val="0"/>
              </a:spcAft>
              <a:defRPr sz="2000" b="1">
                <a:solidFill>
                  <a:schemeClr val="tx2"/>
                </a:solidFill>
                <a:latin typeface="Times New Roman" panose="02020603050405020304" pitchFamily="18" charset="0"/>
              </a:defRPr>
            </a:lvl8pPr>
            <a:lvl9pPr marL="3886200" indent="-228600" eaLnBrk="0" fontAlgn="base" hangingPunct="0">
              <a:spcBef>
                <a:spcPct val="0"/>
              </a:spcBef>
              <a:spcAft>
                <a:spcPct val="0"/>
              </a:spcAft>
              <a:defRPr sz="2000" b="1">
                <a:solidFill>
                  <a:schemeClr val="tx2"/>
                </a:solidFill>
                <a:latin typeface="Times New Roman" panose="02020603050405020304" pitchFamily="18" charset="0"/>
              </a:defRPr>
            </a:lvl9pPr>
          </a:lstStyle>
          <a:p>
            <a:pPr eaLnBrk="1" hangingPunct="1"/>
            <a:endParaRPr lang="en-US"/>
          </a:p>
        </p:txBody>
      </p:sp>
    </p:spTree>
    <p:extLst>
      <p:ext uri="{BB962C8B-B14F-4D97-AF65-F5344CB8AC3E}">
        <p14:creationId xmlns:p14="http://schemas.microsoft.com/office/powerpoint/2010/main" val="208424519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sz="2800">
                <a:solidFill>
                  <a:srgbClr val="FF0000"/>
                </a:solidFill>
              </a:rPr>
              <a:t>5</a:t>
            </a:r>
            <a:r>
              <a:rPr lang="en-US" sz="2800" smtClean="0">
                <a:solidFill>
                  <a:srgbClr val="FF0000"/>
                </a:solidFill>
              </a:rPr>
              <a:t>. Demo</a:t>
            </a:r>
            <a:endParaRPr lang="en-US" sz="2800" dirty="0">
              <a:solidFill>
                <a:srgbClr val="FF0000"/>
              </a:solidFill>
            </a:endParaRPr>
          </a:p>
        </p:txBody>
      </p:sp>
      <p:sp>
        <p:nvSpPr>
          <p:cNvPr id="5" name="Slide Number Placeholder 4"/>
          <p:cNvSpPr>
            <a:spLocks noGrp="1"/>
          </p:cNvSpPr>
          <p:nvPr>
            <p:ph type="sldNum" sz="quarter" idx="12"/>
          </p:nvPr>
        </p:nvSpPr>
        <p:spPr/>
        <p:txBody>
          <a:bodyPr/>
          <a:lstStyle/>
          <a:p>
            <a:fld id="{7ADE7463-72C5-4BA8-A225-D879E7466B49}" type="slidenum">
              <a:rPr lang="en-US" smtClean="0"/>
              <a:pPr/>
              <a:t>35</a:t>
            </a:fld>
            <a:endParaRPr lang="en-US" dirty="0"/>
          </a:p>
        </p:txBody>
      </p:sp>
      <p:pic>
        <p:nvPicPr>
          <p:cNvPr id="6" name="Picture 5"/>
          <p:cNvPicPr>
            <a:picLocks noChangeAspect="1"/>
          </p:cNvPicPr>
          <p:nvPr/>
        </p:nvPicPr>
        <p:blipFill>
          <a:blip r:embed="rId2"/>
          <a:stretch>
            <a:fillRect/>
          </a:stretch>
        </p:blipFill>
        <p:spPr>
          <a:xfrm>
            <a:off x="1938337" y="1219200"/>
            <a:ext cx="5267325" cy="4343400"/>
          </a:xfrm>
          <a:prstGeom prst="rect">
            <a:avLst/>
          </a:prstGeom>
        </p:spPr>
      </p:pic>
    </p:spTree>
    <p:extLst>
      <p:ext uri="{BB962C8B-B14F-4D97-AF65-F5344CB8AC3E}">
        <p14:creationId xmlns:p14="http://schemas.microsoft.com/office/powerpoint/2010/main" val="4288028848"/>
      </p:ext>
    </p:extLst>
  </p:cSld>
  <p:clrMapOvr>
    <a:masterClrMapping/>
  </p:clrMapOvr>
  <p:transition spd="med">
    <p:pull/>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r>
              <a:rPr lang="en-US" sz="2800" smtClean="0">
                <a:solidFill>
                  <a:srgbClr val="FF0000"/>
                </a:solidFill>
              </a:rPr>
              <a:t>6. Bài Tập thực hành</a:t>
            </a:r>
            <a:endParaRPr lang="en-US" sz="2800" dirty="0">
              <a:solidFill>
                <a:srgbClr val="FF0000"/>
              </a:solidFill>
            </a:endParaRPr>
          </a:p>
        </p:txBody>
      </p:sp>
      <p:sp>
        <p:nvSpPr>
          <p:cNvPr id="3" name="Content Placeholder 2"/>
          <p:cNvSpPr>
            <a:spLocks noGrp="1"/>
          </p:cNvSpPr>
          <p:nvPr>
            <p:ph idx="1"/>
          </p:nvPr>
        </p:nvSpPr>
        <p:spPr>
          <a:xfrm>
            <a:off x="457200" y="1219200"/>
            <a:ext cx="8229600" cy="4929188"/>
          </a:xfrm>
        </p:spPr>
        <p:txBody>
          <a:bodyPr/>
          <a:lstStyle/>
          <a:p>
            <a:pPr algn="just"/>
            <a:r>
              <a:rPr lang="en-US" smtClean="0"/>
              <a:t>Hướng dẫn sinh viên làm bài tập chương 4.</a:t>
            </a:r>
            <a:endParaRPr lang="en-US" b="0"/>
          </a:p>
        </p:txBody>
      </p:sp>
      <p:sp>
        <p:nvSpPr>
          <p:cNvPr id="5" name="Slide Number Placeholder 4"/>
          <p:cNvSpPr>
            <a:spLocks noGrp="1"/>
          </p:cNvSpPr>
          <p:nvPr>
            <p:ph type="sldNum" sz="quarter" idx="12"/>
          </p:nvPr>
        </p:nvSpPr>
        <p:spPr/>
        <p:txBody>
          <a:bodyPr/>
          <a:lstStyle/>
          <a:p>
            <a:fld id="{7ADE7463-72C5-4BA8-A225-D879E7466B49}" type="slidenum">
              <a:rPr lang="en-US" smtClean="0"/>
              <a:pPr/>
              <a:t>36</a:t>
            </a:fld>
            <a:endParaRPr lang="en-US" dirty="0"/>
          </a:p>
        </p:txBody>
      </p:sp>
    </p:spTree>
    <p:extLst>
      <p:ext uri="{BB962C8B-B14F-4D97-AF65-F5344CB8AC3E}">
        <p14:creationId xmlns:p14="http://schemas.microsoft.com/office/powerpoint/2010/main" val="2211135991"/>
      </p:ext>
    </p:extLst>
  </p:cSld>
  <p:clrMapOvr>
    <a:masterClrMapping/>
  </p:clrMapOvr>
  <p:transition spd="med">
    <p:pull/>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C5BAC2B8-D350-4AFF-947E-A2D5391CBBB1}" type="slidenum">
              <a:rPr lang="en-US" smtClean="0"/>
              <a:pPr/>
              <a:t>37</a:t>
            </a:fld>
            <a:endParaRPr lang="en-US"/>
          </a:p>
        </p:txBody>
      </p:sp>
      <p:sp>
        <p:nvSpPr>
          <p:cNvPr id="4" name="WordArt 5"/>
          <p:cNvSpPr>
            <a:spLocks noChangeArrowheads="1" noChangeShapeType="1" noTextEdit="1"/>
          </p:cNvSpPr>
          <p:nvPr/>
        </p:nvSpPr>
        <p:spPr bwMode="gray">
          <a:xfrm>
            <a:off x="1981200" y="2819400"/>
            <a:ext cx="5327650" cy="1143000"/>
          </a:xfrm>
          <a:prstGeom prst="rect">
            <a:avLst/>
          </a:prstGeom>
        </p:spPr>
        <p:txBody>
          <a:bodyPr wrap="none" fromWordArt="1">
            <a:prstTxWarp prst="textDeflate">
              <a:avLst>
                <a:gd name="adj" fmla="val 0"/>
              </a:avLst>
            </a:prstTxWarp>
          </a:bodyPr>
          <a:lstStyle/>
          <a:p>
            <a:pPr algn="ctr"/>
            <a:r>
              <a:rPr lang="en-US" sz="3600" b="1" kern="10" smtClean="0">
                <a:ln w="38100">
                  <a:solidFill>
                    <a:srgbClr val="FFFFFF"/>
                  </a:solidFill>
                  <a:round/>
                  <a:headEnd/>
                  <a:tailEnd/>
                </a:ln>
                <a:gradFill rotWithShape="1">
                  <a:gsLst>
                    <a:gs pos="0">
                      <a:schemeClr val="tx2"/>
                    </a:gs>
                    <a:gs pos="100000">
                      <a:schemeClr val="accent1"/>
                    </a:gs>
                  </a:gsLst>
                  <a:lin ang="0" scaled="1"/>
                </a:gradFill>
                <a:effectLst>
                  <a:outerShdw dist="107763" dir="2700000" algn="ctr" rotWithShape="0">
                    <a:srgbClr val="868686">
                      <a:alpha val="50000"/>
                    </a:srgbClr>
                  </a:outerShdw>
                </a:effectLst>
                <a:cs typeface="Arial" panose="020B0604020202020204" pitchFamily="34" charset="0"/>
              </a:rPr>
              <a:t>Q &amp; A?</a:t>
            </a:r>
            <a:endParaRPr lang="en-US" sz="3600" b="1" kern="10">
              <a:ln w="38100">
                <a:solidFill>
                  <a:srgbClr val="FFFFFF"/>
                </a:solidFill>
                <a:round/>
                <a:headEnd/>
                <a:tailEnd/>
              </a:ln>
              <a:gradFill rotWithShape="1">
                <a:gsLst>
                  <a:gs pos="0">
                    <a:schemeClr val="tx2"/>
                  </a:gs>
                  <a:gs pos="100000">
                    <a:schemeClr val="accent1"/>
                  </a:gs>
                </a:gsLst>
                <a:lin ang="0" scaled="1"/>
              </a:gradFill>
              <a:effectLst>
                <a:outerShdw dist="107763" dir="2700000" algn="ctr" rotWithShape="0">
                  <a:srgbClr val="868686">
                    <a:alpha val="50000"/>
                  </a:srgbClr>
                </a:outerShdw>
              </a:effectLst>
              <a:cs typeface="Arial" panose="020B0604020202020204" pitchFamily="34" charset="0"/>
            </a:endParaRPr>
          </a:p>
        </p:txBody>
      </p:sp>
    </p:spTree>
    <p:extLst>
      <p:ext uri="{BB962C8B-B14F-4D97-AF65-F5344CB8AC3E}">
        <p14:creationId xmlns:p14="http://schemas.microsoft.com/office/powerpoint/2010/main" val="50369030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sample">
  <a:themeElements>
    <a:clrScheme name="sample 3">
      <a:dk1>
        <a:srgbClr val="2B166E"/>
      </a:dk1>
      <a:lt1>
        <a:srgbClr val="FFFFFF"/>
      </a:lt1>
      <a:dk2>
        <a:srgbClr val="1640B6"/>
      </a:dk2>
      <a:lt2>
        <a:srgbClr val="B2B2B2"/>
      </a:lt2>
      <a:accent1>
        <a:srgbClr val="48BDEC"/>
      </a:accent1>
      <a:accent2>
        <a:srgbClr val="EB984D"/>
      </a:accent2>
      <a:accent3>
        <a:srgbClr val="FFFFFF"/>
      </a:accent3>
      <a:accent4>
        <a:srgbClr val="23115D"/>
      </a:accent4>
      <a:accent5>
        <a:srgbClr val="B1DBF4"/>
      </a:accent5>
      <a:accent6>
        <a:srgbClr val="D58945"/>
      </a:accent6>
      <a:hlink>
        <a:srgbClr val="339966"/>
      </a:hlink>
      <a:folHlink>
        <a:srgbClr val="7E88E4"/>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ample 1">
        <a:dk1>
          <a:srgbClr val="19426B"/>
        </a:dk1>
        <a:lt1>
          <a:srgbClr val="FFFFFF"/>
        </a:lt1>
        <a:dk2>
          <a:srgbClr val="008080"/>
        </a:dk2>
        <a:lt2>
          <a:srgbClr val="B2B2B2"/>
        </a:lt2>
        <a:accent1>
          <a:srgbClr val="35C9C2"/>
        </a:accent1>
        <a:accent2>
          <a:srgbClr val="398AC7"/>
        </a:accent2>
        <a:accent3>
          <a:srgbClr val="FFFFFF"/>
        </a:accent3>
        <a:accent4>
          <a:srgbClr val="14375A"/>
        </a:accent4>
        <a:accent5>
          <a:srgbClr val="AEE1DD"/>
        </a:accent5>
        <a:accent6>
          <a:srgbClr val="337DB4"/>
        </a:accent6>
        <a:hlink>
          <a:srgbClr val="CCCC00"/>
        </a:hlink>
        <a:folHlink>
          <a:srgbClr val="6D50CA"/>
        </a:folHlink>
      </a:clrScheme>
      <a:clrMap bg1="lt1" tx1="dk1" bg2="lt2" tx2="dk2" accent1="accent1" accent2="accent2" accent3="accent3" accent4="accent4" accent5="accent5" accent6="accent6" hlink="hlink" folHlink="folHlink"/>
    </a:extraClrScheme>
    <a:extraClrScheme>
      <a:clrScheme name="sample 2">
        <a:dk1>
          <a:srgbClr val="25095D"/>
        </a:dk1>
        <a:lt1>
          <a:srgbClr val="FFFFFF"/>
        </a:lt1>
        <a:dk2>
          <a:srgbClr val="A1537C"/>
        </a:dk2>
        <a:lt2>
          <a:srgbClr val="B2B2B2"/>
        </a:lt2>
        <a:accent1>
          <a:srgbClr val="AF8ADC"/>
        </a:accent1>
        <a:accent2>
          <a:srgbClr val="60A065"/>
        </a:accent2>
        <a:accent3>
          <a:srgbClr val="FFFFFF"/>
        </a:accent3>
        <a:accent4>
          <a:srgbClr val="1E064E"/>
        </a:accent4>
        <a:accent5>
          <a:srgbClr val="D4C4EB"/>
        </a:accent5>
        <a:accent6>
          <a:srgbClr val="56915B"/>
        </a:accent6>
        <a:hlink>
          <a:srgbClr val="8DAED9"/>
        </a:hlink>
        <a:folHlink>
          <a:srgbClr val="5974C1"/>
        </a:folHlink>
      </a:clrScheme>
      <a:clrMap bg1="lt1" tx1="dk1" bg2="lt2" tx2="dk2" accent1="accent1" accent2="accent2" accent3="accent3" accent4="accent4" accent5="accent5" accent6="accent6" hlink="hlink" folHlink="folHlink"/>
    </a:extraClrScheme>
    <a:extraClrScheme>
      <a:clrScheme name="sample 3">
        <a:dk1>
          <a:srgbClr val="2B166E"/>
        </a:dk1>
        <a:lt1>
          <a:srgbClr val="FFFFFF"/>
        </a:lt1>
        <a:dk2>
          <a:srgbClr val="1640B6"/>
        </a:dk2>
        <a:lt2>
          <a:srgbClr val="B2B2B2"/>
        </a:lt2>
        <a:accent1>
          <a:srgbClr val="48BDEC"/>
        </a:accent1>
        <a:accent2>
          <a:srgbClr val="EB984D"/>
        </a:accent2>
        <a:accent3>
          <a:srgbClr val="FFFFFF"/>
        </a:accent3>
        <a:accent4>
          <a:srgbClr val="23115D"/>
        </a:accent4>
        <a:accent5>
          <a:srgbClr val="B1DBF4"/>
        </a:accent5>
        <a:accent6>
          <a:srgbClr val="D58945"/>
        </a:accent6>
        <a:hlink>
          <a:srgbClr val="339966"/>
        </a:hlink>
        <a:folHlink>
          <a:srgbClr val="7E88E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cdb2004120l</Template>
  <TotalTime>4543</TotalTime>
  <Words>1326</Words>
  <Application>Microsoft Office PowerPoint</Application>
  <PresentationFormat>On-screen Show (4:3)</PresentationFormat>
  <Paragraphs>333</Paragraphs>
  <Slides>37</Slides>
  <Notes>3</Notes>
  <HiddenSlides>0</HiddenSlides>
  <MMClips>0</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37</vt:i4>
      </vt:variant>
    </vt:vector>
  </HeadingPairs>
  <TitlesOfParts>
    <vt:vector size="57" baseType="lpstr">
      <vt:lpstr>Arial Unicode MS</vt:lpstr>
      <vt:lpstr>Arial</vt:lpstr>
      <vt:lpstr>Arial Black</vt:lpstr>
      <vt:lpstr>Arial Rounded MT Bold</vt:lpstr>
      <vt:lpstr>Bernard MT Condensed</vt:lpstr>
      <vt:lpstr>Bodoni MT Black</vt:lpstr>
      <vt:lpstr>Book Antiqua</vt:lpstr>
      <vt:lpstr>Calibri</vt:lpstr>
      <vt:lpstr>Consolas</vt:lpstr>
      <vt:lpstr>Haettenschweiler</vt:lpstr>
      <vt:lpstr>Impact</vt:lpstr>
      <vt:lpstr>Lucida Console</vt:lpstr>
      <vt:lpstr>MS Song</vt:lpstr>
      <vt:lpstr>Pristina</vt:lpstr>
      <vt:lpstr>Symbol</vt:lpstr>
      <vt:lpstr>Times New Roman</vt:lpstr>
      <vt:lpstr>Trebuchet MS</vt:lpstr>
      <vt:lpstr>Verdana</vt:lpstr>
      <vt:lpstr>Wingdings</vt:lpstr>
      <vt:lpstr>sample</vt:lpstr>
      <vt:lpstr>Chương IV:  LIST CONTROLS</vt:lpstr>
      <vt:lpstr>Chương IV: LIST CONTROLS</vt:lpstr>
      <vt:lpstr>1. List Controls</vt:lpstr>
      <vt:lpstr>2. ListBox</vt:lpstr>
      <vt:lpstr>2. ListBox</vt:lpstr>
      <vt:lpstr>2. ListBox</vt:lpstr>
      <vt:lpstr>2. ListBox</vt:lpstr>
      <vt:lpstr>2. ListBox</vt:lpstr>
      <vt:lpstr>2. ListBox</vt:lpstr>
      <vt:lpstr>2. ListBox</vt:lpstr>
      <vt:lpstr>2. ListBox</vt:lpstr>
      <vt:lpstr>2. ListBox</vt:lpstr>
      <vt:lpstr>2. ListBox</vt:lpstr>
      <vt:lpstr>2. ListBox</vt:lpstr>
      <vt:lpstr>2. ListBox</vt:lpstr>
      <vt:lpstr>3. CheckedListBox</vt:lpstr>
      <vt:lpstr>3. CheckedListBox</vt:lpstr>
      <vt:lpstr>3. CheckedListBox</vt:lpstr>
      <vt:lpstr>3. CheckedListBox</vt:lpstr>
      <vt:lpstr>3. CheckedListBox</vt:lpstr>
      <vt:lpstr>3. CheckedListBox</vt:lpstr>
      <vt:lpstr>3. CheckedListBox</vt:lpstr>
      <vt:lpstr>4. ComboBox</vt:lpstr>
      <vt:lpstr>4. ComboBox</vt:lpstr>
      <vt:lpstr>4. ComboBox-Thuộc tính - Items</vt:lpstr>
      <vt:lpstr>4. ComboBox - DataSource</vt:lpstr>
      <vt:lpstr>4. ComboBox - DropDownStyle</vt:lpstr>
      <vt:lpstr>4. ComboBox - MaxDropDownItems</vt:lpstr>
      <vt:lpstr>4. ComboBox - DropDownWitdh</vt:lpstr>
      <vt:lpstr>4. ComboBox-AutoCompleteMode</vt:lpstr>
      <vt:lpstr>4. ComboBox - Phương thức</vt:lpstr>
      <vt:lpstr>4. ComboBox - AddRange</vt:lpstr>
      <vt:lpstr>4. ComboBox - Sự kiện</vt:lpstr>
      <vt:lpstr>4. ComboBox-SelectedIndexChange</vt:lpstr>
      <vt:lpstr>5. Demo</vt:lpstr>
      <vt:lpstr>6. Bài Tập thực hành</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MCT</dc:creator>
  <cp:lastModifiedBy>MCT</cp:lastModifiedBy>
  <cp:revision>410</cp:revision>
  <dcterms:created xsi:type="dcterms:W3CDTF">2015-07-12T04:48:02Z</dcterms:created>
  <dcterms:modified xsi:type="dcterms:W3CDTF">2017-02-22T03:32:51Z</dcterms:modified>
</cp:coreProperties>
</file>